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1" r:id="rId4"/>
    <p:sldId id="281" r:id="rId5"/>
    <p:sldId id="556" r:id="rId6"/>
    <p:sldId id="282" r:id="rId7"/>
    <p:sldId id="259" r:id="rId8"/>
    <p:sldId id="283" r:id="rId9"/>
    <p:sldId id="286" r:id="rId10"/>
    <p:sldId id="265" r:id="rId11"/>
    <p:sldId id="285" r:id="rId12"/>
    <p:sldId id="287" r:id="rId13"/>
    <p:sldId id="258" r:id="rId14"/>
    <p:sldId id="288" r:id="rId15"/>
    <p:sldId id="289" r:id="rId16"/>
    <p:sldId id="290" r:id="rId17"/>
    <p:sldId id="292" r:id="rId18"/>
    <p:sldId id="374" r:id="rId19"/>
    <p:sldId id="555" r:id="rId20"/>
    <p:sldId id="557" r:id="rId21"/>
    <p:sldId id="405" r:id="rId22"/>
    <p:sldId id="415" r:id="rId23"/>
    <p:sldId id="406" r:id="rId24"/>
    <p:sldId id="260" r:id="rId25"/>
    <p:sldId id="263" r:id="rId26"/>
    <p:sldId id="558" r:id="rId27"/>
    <p:sldId id="559" r:id="rId28"/>
    <p:sldId id="560" r:id="rId29"/>
    <p:sldId id="561" r:id="rId30"/>
    <p:sldId id="562" r:id="rId31"/>
    <p:sldId id="563" r:id="rId32"/>
    <p:sldId id="564" r:id="rId33"/>
    <p:sldId id="565" r:id="rId34"/>
    <p:sldId id="566" r:id="rId35"/>
    <p:sldId id="268" r:id="rId36"/>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Josefin Sans Regular" panose="020B0604020202020204" charset="0"/>
      <p:regular r:id="rId41"/>
    </p:embeddedFont>
    <p:embeddedFont>
      <p:font typeface="Josefin Sans Regular Bol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45C"/>
    <a:srgbClr val="6BD4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533E7-DDE1-4505-BB7B-264DFFA0C189}" v="2" dt="2021-12-24T06:17:24.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6" d="100"/>
          <a:sy n="36" d="100"/>
        </p:scale>
        <p:origin x="85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ỗ Hùng" userId="21c464d7da61ac03" providerId="LiveId" clId="{441533E7-DDE1-4505-BB7B-264DFFA0C189}"/>
    <pc:docChg chg="modSld">
      <pc:chgData name="Đỗ Hùng" userId="21c464d7da61ac03" providerId="LiveId" clId="{441533E7-DDE1-4505-BB7B-264DFFA0C189}" dt="2021-12-24T06:17:40.444" v="7" actId="14100"/>
      <pc:docMkLst>
        <pc:docMk/>
      </pc:docMkLst>
      <pc:sldChg chg="modSp mod">
        <pc:chgData name="Đỗ Hùng" userId="21c464d7da61ac03" providerId="LiveId" clId="{441533E7-DDE1-4505-BB7B-264DFFA0C189}" dt="2021-12-18T07:03:27.333" v="0" actId="6549"/>
        <pc:sldMkLst>
          <pc:docMk/>
          <pc:sldMk cId="0" sldId="256"/>
        </pc:sldMkLst>
        <pc:spChg chg="mod">
          <ac:chgData name="Đỗ Hùng" userId="21c464d7da61ac03" providerId="LiveId" clId="{441533E7-DDE1-4505-BB7B-264DFFA0C189}" dt="2021-12-18T07:03:27.333" v="0" actId="6549"/>
          <ac:spMkLst>
            <pc:docMk/>
            <pc:sldMk cId="0" sldId="256"/>
            <ac:spMk id="12" creationId="{00000000-0000-0000-0000-000000000000}"/>
          </ac:spMkLst>
        </pc:spChg>
      </pc:sldChg>
      <pc:sldChg chg="modSp mod">
        <pc:chgData name="Đỗ Hùng" userId="21c464d7da61ac03" providerId="LiveId" clId="{441533E7-DDE1-4505-BB7B-264DFFA0C189}" dt="2021-12-18T07:50:41.486" v="1" actId="207"/>
        <pc:sldMkLst>
          <pc:docMk/>
          <pc:sldMk cId="0" sldId="268"/>
        </pc:sldMkLst>
        <pc:picChg chg="mod">
          <ac:chgData name="Đỗ Hùng" userId="21c464d7da61ac03" providerId="LiveId" clId="{441533E7-DDE1-4505-BB7B-264DFFA0C189}" dt="2021-12-18T07:50:41.486" v="1" actId="207"/>
          <ac:picMkLst>
            <pc:docMk/>
            <pc:sldMk cId="0" sldId="268"/>
            <ac:picMk id="28" creationId="{8A21EA13-E8E0-4C82-BADE-EA5E16AB488C}"/>
          </ac:picMkLst>
        </pc:picChg>
      </pc:sldChg>
      <pc:sldChg chg="modSp mod">
        <pc:chgData name="Đỗ Hùng" userId="21c464d7da61ac03" providerId="LiveId" clId="{441533E7-DDE1-4505-BB7B-264DFFA0C189}" dt="2021-12-24T06:17:40.444" v="7" actId="14100"/>
        <pc:sldMkLst>
          <pc:docMk/>
          <pc:sldMk cId="83852355" sldId="287"/>
        </pc:sldMkLst>
        <pc:spChg chg="mod">
          <ac:chgData name="Đỗ Hùng" userId="21c464d7da61ac03" providerId="LiveId" clId="{441533E7-DDE1-4505-BB7B-264DFFA0C189}" dt="2021-12-24T06:17:40.444" v="7" actId="14100"/>
          <ac:spMkLst>
            <pc:docMk/>
            <pc:sldMk cId="83852355" sldId="287"/>
            <ac:spMk id="8" creationId="{333948B4-4279-4AD0-A9B6-7C128E146B0B}"/>
          </ac:spMkLst>
        </pc:spChg>
        <pc:spChg chg="mod">
          <ac:chgData name="Đỗ Hùng" userId="21c464d7da61ac03" providerId="LiveId" clId="{441533E7-DDE1-4505-BB7B-264DFFA0C189}" dt="2021-12-24T06:17:16.791" v="2" actId="2711"/>
          <ac:spMkLst>
            <pc:docMk/>
            <pc:sldMk cId="83852355" sldId="287"/>
            <ac:spMk id="18" creationId="{328832CF-6328-45E8-A9B2-5B3AC21C800B}"/>
          </ac:spMkLst>
        </pc:spChg>
        <pc:spChg chg="mod">
          <ac:chgData name="Đỗ Hùng" userId="21c464d7da61ac03" providerId="LiveId" clId="{441533E7-DDE1-4505-BB7B-264DFFA0C189}" dt="2021-12-24T06:17:16.791" v="2" actId="2711"/>
          <ac:spMkLst>
            <pc:docMk/>
            <pc:sldMk cId="83852355" sldId="287"/>
            <ac:spMk id="19" creationId="{A990347E-2C58-48CA-B600-871020AB83D2}"/>
          </ac:spMkLst>
        </pc:spChg>
        <pc:spChg chg="mod">
          <ac:chgData name="Đỗ Hùng" userId="21c464d7da61ac03" providerId="LiveId" clId="{441533E7-DDE1-4505-BB7B-264DFFA0C189}" dt="2021-12-24T06:17:24.080" v="4" actId="1076"/>
          <ac:spMkLst>
            <pc:docMk/>
            <pc:sldMk cId="83852355" sldId="287"/>
            <ac:spMk id="24" creationId="{1D2F38F6-F401-4C4B-A866-9BEBBEB1EC3F}"/>
          </ac:spMkLst>
        </pc:spChg>
        <pc:spChg chg="mod">
          <ac:chgData name="Đỗ Hùng" userId="21c464d7da61ac03" providerId="LiveId" clId="{441533E7-DDE1-4505-BB7B-264DFFA0C189}" dt="2021-12-24T06:17:24.080" v="4" actId="1076"/>
          <ac:spMkLst>
            <pc:docMk/>
            <pc:sldMk cId="83852355" sldId="287"/>
            <ac:spMk id="31" creationId="{A7B84739-DC30-4B88-ADE6-061DC012D882}"/>
          </ac:spMkLst>
        </pc:spChg>
        <pc:spChg chg="mod">
          <ac:chgData name="Đỗ Hùng" userId="21c464d7da61ac03" providerId="LiveId" clId="{441533E7-DDE1-4505-BB7B-264DFFA0C189}" dt="2021-12-24T06:17:20.717" v="3" actId="1076"/>
          <ac:spMkLst>
            <pc:docMk/>
            <pc:sldMk cId="83852355" sldId="287"/>
            <ac:spMk id="33" creationId="{E5E6471E-66AA-4DBC-A7F7-1B70F76FC2CB}"/>
          </ac:spMkLst>
        </pc:spChg>
        <pc:grpChg chg="mod">
          <ac:chgData name="Đỗ Hùng" userId="21c464d7da61ac03" providerId="LiveId" clId="{441533E7-DDE1-4505-BB7B-264DFFA0C189}" dt="2021-12-24T06:17:27.756" v="5" actId="14100"/>
          <ac:grpSpMkLst>
            <pc:docMk/>
            <pc:sldMk cId="83852355" sldId="287"/>
            <ac:grpSpMk id="6" creationId="{8CB6EE7B-9F34-44EE-81C6-72387361726B}"/>
          </ac:grpSpMkLst>
        </pc:grpChg>
        <pc:grpChg chg="mod">
          <ac:chgData name="Đỗ Hùng" userId="21c464d7da61ac03" providerId="LiveId" clId="{441533E7-DDE1-4505-BB7B-264DFFA0C189}" dt="2021-12-24T06:17:24.080" v="4" actId="1076"/>
          <ac:grpSpMkLst>
            <pc:docMk/>
            <pc:sldMk cId="83852355" sldId="287"/>
            <ac:grpSpMk id="7" creationId="{248316F6-7961-411A-A7CD-B9BE346C456C}"/>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svg"/><Relationship Id="rId7" Type="http://schemas.openxmlformats.org/officeDocument/2006/relationships/image" Target="../media/image29.jpeg"/><Relationship Id="rId12"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26.png"/><Relationship Id="rId5" Type="http://schemas.openxmlformats.org/officeDocument/2006/relationships/image" Target="../media/image9.sv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4.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4.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9.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4.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9.sv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4.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9.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4.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4.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4.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9.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4.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9.sv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4.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9.sv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4.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svg"/><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sv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svg"/><Relationship Id="rId7"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9.svg"/><Relationship Id="rId10" Type="http://schemas.openxmlformats.org/officeDocument/2006/relationships/image" Target="../media/image18.jpeg"/><Relationship Id="rId4" Type="http://schemas.openxmlformats.org/officeDocument/2006/relationships/image" Target="../media/image8.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4.sv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9.svg"/><Relationship Id="rId10" Type="http://schemas.openxmlformats.org/officeDocument/2006/relationships/image" Target="../media/image24.jpeg"/><Relationship Id="rId4" Type="http://schemas.openxmlformats.org/officeDocument/2006/relationships/image" Target="../media/image8.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4.sv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9.svg"/><Relationship Id="rId10" Type="http://schemas.openxmlformats.org/officeDocument/2006/relationships/image" Target="../media/image24.jpeg"/><Relationship Id="rId4" Type="http://schemas.openxmlformats.org/officeDocument/2006/relationships/image" Target="../media/image8.pn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4.sv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9.svg"/><Relationship Id="rId10" Type="http://schemas.openxmlformats.org/officeDocument/2006/relationships/image" Target="../media/image24.jpeg"/><Relationship Id="rId4" Type="http://schemas.openxmlformats.org/officeDocument/2006/relationships/image" Target="../media/image8.pn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61929">
            <a:off x="9529097" y="-3897920"/>
            <a:ext cx="12406564" cy="1285654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03445">
            <a:off x="16271422" y="-688600"/>
            <a:ext cx="2293248" cy="237642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07459">
            <a:off x="-469322" y="7673063"/>
            <a:ext cx="2393626" cy="2480441"/>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512446">
            <a:off x="-2204441" y="2866721"/>
            <a:ext cx="10179983" cy="10549205"/>
          </a:xfrm>
          <a:prstGeom prst="rect">
            <a:avLst/>
          </a:prstGeom>
        </p:spPr>
      </p:pic>
      <p:grpSp>
        <p:nvGrpSpPr>
          <p:cNvPr id="6" name="Group 6"/>
          <p:cNvGrpSpPr/>
          <p:nvPr/>
        </p:nvGrpSpPr>
        <p:grpSpPr>
          <a:xfrm>
            <a:off x="2032962"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7259300" y="2331504"/>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196507" y="2530351"/>
            <a:ext cx="15894985" cy="6551898"/>
            <a:chOff x="-190233" y="-1927530"/>
            <a:chExt cx="21193313" cy="8735863"/>
          </a:xfrm>
        </p:grpSpPr>
        <p:sp>
          <p:nvSpPr>
            <p:cNvPr id="11" name="TextBox 11"/>
            <p:cNvSpPr txBox="1"/>
            <p:nvPr/>
          </p:nvSpPr>
          <p:spPr>
            <a:xfrm>
              <a:off x="-190233" y="-1927530"/>
              <a:ext cx="20955533" cy="3836947"/>
            </a:xfrm>
            <a:prstGeom prst="rect">
              <a:avLst/>
            </a:prstGeom>
          </p:spPr>
          <p:txBody>
            <a:bodyPr lIns="0" tIns="0" rIns="0" bIns="0" rtlCol="0" anchor="t">
              <a:spAutoFit/>
            </a:bodyPr>
            <a:lstStyle/>
            <a:p>
              <a:pPr algn="ctr">
                <a:lnSpc>
                  <a:spcPts val="12000"/>
                </a:lnSpc>
              </a:pPr>
              <a:r>
                <a:rPr lang="en-US" sz="12000" spc="1200">
                  <a:solidFill>
                    <a:srgbClr val="6BD4CD"/>
                  </a:solidFill>
                  <a:latin typeface="Josefin Sans Regular Bold"/>
                </a:rPr>
                <a:t>BÀI 25:</a:t>
              </a:r>
            </a:p>
            <a:p>
              <a:pPr algn="ctr">
                <a:lnSpc>
                  <a:spcPts val="12000"/>
                </a:lnSpc>
              </a:pPr>
              <a:r>
                <a:rPr lang="en-US" sz="4800" b="1">
                  <a:solidFill>
                    <a:schemeClr val="bg1"/>
                  </a:solidFill>
                  <a:latin typeface="Josefin Sans Regular Bold"/>
                </a:rPr>
                <a:t>SỰ NHIỄM TỪ CỦA SẮT, THÉP – NAM CHÂM ĐIỆN</a:t>
              </a:r>
            </a:p>
          </p:txBody>
        </p:sp>
        <p:sp>
          <p:nvSpPr>
            <p:cNvPr id="12" name="TextBox 12"/>
            <p:cNvSpPr txBox="1"/>
            <p:nvPr/>
          </p:nvSpPr>
          <p:spPr>
            <a:xfrm>
              <a:off x="47547" y="6067105"/>
              <a:ext cx="20955533" cy="741228"/>
            </a:xfrm>
            <a:prstGeom prst="rect">
              <a:avLst/>
            </a:prstGeom>
          </p:spPr>
          <p:txBody>
            <a:bodyPr lIns="0" tIns="0" rIns="0" bIns="0" rtlCol="0" anchor="t">
              <a:spAutoFit/>
            </a:bodyPr>
            <a:lstStyle/>
            <a:p>
              <a:pPr algn="ctr">
                <a:lnSpc>
                  <a:spcPts val="4479"/>
                </a:lnSpc>
              </a:pPr>
              <a:endParaRPr lang="en-US" sz="3199" spc="319" dirty="0">
                <a:solidFill>
                  <a:srgbClr val="6BD4CD"/>
                </a:solidFill>
                <a:latin typeface="Josefin Sans Regular"/>
              </a:endParaRPr>
            </a:p>
          </p:txBody>
        </p:sp>
      </p:gr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98611">
            <a:off x="13645099" y="7915225"/>
            <a:ext cx="7230953" cy="749321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912599">
            <a:off x="-6373346" y="-3887239"/>
            <a:ext cx="8668733" cy="8983143"/>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50356">
            <a:off x="-5282471" y="5967544"/>
            <a:ext cx="6917083" cy="7167962"/>
          </a:xfrm>
          <a:prstGeom prst="rect">
            <a:avLst/>
          </a:prstGeom>
        </p:spPr>
      </p:pic>
      <p:grpSp>
        <p:nvGrpSpPr>
          <p:cNvPr id="18" name="Group 18"/>
          <p:cNvGrpSpPr/>
          <p:nvPr/>
        </p:nvGrpSpPr>
        <p:grpSpPr>
          <a:xfrm>
            <a:off x="17259300" y="8462486"/>
            <a:ext cx="571500" cy="57150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3" name="Group 23"/>
          <p:cNvGrpSpPr/>
          <p:nvPr/>
        </p:nvGrpSpPr>
        <p:grpSpPr>
          <a:xfrm>
            <a:off x="225745" y="9725353"/>
            <a:ext cx="257154" cy="257154"/>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31" name="Picture 3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20230">
            <a:off x="16952690" y="6143167"/>
            <a:ext cx="1741778" cy="1804951"/>
          </a:xfrm>
          <a:prstGeom prst="rect">
            <a:avLst/>
          </a:prstGeom>
        </p:spPr>
      </p:pic>
      <p:sp>
        <p:nvSpPr>
          <p:cNvPr id="81" name="Text Box 201">
            <a:extLst>
              <a:ext uri="{FF2B5EF4-FFF2-40B4-BE49-F238E27FC236}">
                <a16:creationId xmlns:a16="http://schemas.microsoft.com/office/drawing/2014/main" id="{C86708E4-9B2E-4021-AE57-E6ECCE838641}"/>
              </a:ext>
            </a:extLst>
          </p:cNvPr>
          <p:cNvSpPr txBox="1"/>
          <p:nvPr/>
        </p:nvSpPr>
        <p:spPr>
          <a:xfrm>
            <a:off x="1062366" y="863199"/>
            <a:ext cx="3478859" cy="646331"/>
          </a:xfrm>
          <a:prstGeom prst="rect">
            <a:avLst/>
          </a:prstGeom>
          <a:noFill/>
          <a:ln w="9525">
            <a:noFill/>
          </a:ln>
        </p:spPr>
        <p:txBody>
          <a:bodyPr wrap="square">
            <a:spAutoFit/>
          </a:bodyPr>
          <a:lstStyle/>
          <a:p>
            <a:pPr>
              <a:spcBef>
                <a:spcPct val="50000"/>
              </a:spcBef>
            </a:pPr>
            <a:r>
              <a:rPr lang="en-US" altLang="en-US" sz="3600" b="1" u="sng">
                <a:solidFill>
                  <a:srgbClr val="0000CC"/>
                </a:solidFill>
              </a:rPr>
              <a:t>1. </a:t>
            </a:r>
            <a:r>
              <a:rPr lang="en-US" altLang="en-US" sz="3600" b="1" u="sng" err="1">
                <a:solidFill>
                  <a:srgbClr val="0000CC"/>
                </a:solidFill>
              </a:rPr>
              <a:t>Thí</a:t>
            </a:r>
            <a:r>
              <a:rPr lang="en-US" altLang="en-US" sz="3600" b="1" u="sng">
                <a:solidFill>
                  <a:srgbClr val="0000CC"/>
                </a:solidFill>
              </a:rPr>
              <a:t> </a:t>
            </a:r>
            <a:r>
              <a:rPr lang="en-US" altLang="en-US" sz="3600" b="1" u="sng" err="1">
                <a:solidFill>
                  <a:srgbClr val="0000CC"/>
                </a:solidFill>
              </a:rPr>
              <a:t>nghiệm</a:t>
            </a:r>
            <a:r>
              <a:rPr lang="en-US" altLang="en-US" sz="3600" b="1" u="sng">
                <a:solidFill>
                  <a:srgbClr val="0000CC"/>
                </a:solidFill>
              </a:rPr>
              <a:t>:</a:t>
            </a:r>
          </a:p>
        </p:txBody>
      </p:sp>
      <p:sp>
        <p:nvSpPr>
          <p:cNvPr id="82" name="Text Box 201">
            <a:extLst>
              <a:ext uri="{FF2B5EF4-FFF2-40B4-BE49-F238E27FC236}">
                <a16:creationId xmlns:a16="http://schemas.microsoft.com/office/drawing/2014/main" id="{66AACBB4-04CA-45F4-AA67-88BBD6C6A11B}"/>
              </a:ext>
            </a:extLst>
          </p:cNvPr>
          <p:cNvSpPr txBox="1"/>
          <p:nvPr/>
        </p:nvSpPr>
        <p:spPr>
          <a:xfrm>
            <a:off x="1005149" y="1571620"/>
            <a:ext cx="7072152" cy="646331"/>
          </a:xfrm>
          <a:prstGeom prst="rect">
            <a:avLst/>
          </a:prstGeom>
          <a:noFill/>
          <a:ln w="9525">
            <a:noFill/>
          </a:ln>
        </p:spPr>
        <p:txBody>
          <a:bodyPr wrap="square">
            <a:spAutoFit/>
          </a:bodyPr>
          <a:lstStyle/>
          <a:p>
            <a:pPr>
              <a:spcBef>
                <a:spcPct val="50000"/>
              </a:spcBef>
            </a:pPr>
            <a:r>
              <a:rPr lang="en-US" altLang="en-US" sz="3600">
                <a:solidFill>
                  <a:srgbClr val="0000CC"/>
                </a:solidFill>
              </a:rPr>
              <a:t>b, Bố trí thí nghiệm như hình 25.2</a:t>
            </a:r>
          </a:p>
        </p:txBody>
      </p:sp>
      <p:sp>
        <p:nvSpPr>
          <p:cNvPr id="83" name="Text Box 2" descr="Canvas">
            <a:extLst>
              <a:ext uri="{FF2B5EF4-FFF2-40B4-BE49-F238E27FC236}">
                <a16:creationId xmlns:a16="http://schemas.microsoft.com/office/drawing/2014/main" id="{45A20D42-DB1C-4758-9277-E3407EA2BB84}"/>
              </a:ext>
            </a:extLst>
          </p:cNvPr>
          <p:cNvSpPr txBox="1">
            <a:spLocks noChangeArrowheads="1"/>
          </p:cNvSpPr>
          <p:nvPr/>
        </p:nvSpPr>
        <p:spPr bwMode="auto">
          <a:xfrm>
            <a:off x="4285567" y="2236683"/>
            <a:ext cx="9716866" cy="496161"/>
          </a:xfrm>
          <a:prstGeom prst="rect">
            <a:avLst/>
          </a:prstGeom>
          <a:solidFill>
            <a:schemeClr val="bg1"/>
          </a:solidFill>
          <a:ln>
            <a:noFill/>
          </a:ln>
          <a:effectLst/>
        </p:spPr>
        <p:txBody>
          <a:bodyPr wrap="square">
            <a:spAutoFit/>
          </a:bodyPr>
          <a:lstStyle/>
          <a:p>
            <a:pPr algn="l">
              <a:lnSpc>
                <a:spcPct val="80000"/>
              </a:lnSpc>
              <a:spcBef>
                <a:spcPct val="50000"/>
              </a:spcBef>
            </a:pPr>
            <a:r>
              <a:rPr lang="en-US" sz="3200" b="0">
                <a:solidFill>
                  <a:srgbClr val="04345C"/>
                </a:solidFill>
              </a:rPr>
              <a:t>Ngắt khoá K, quan sát hiện tượng xảy ra với các đinh sắt.</a:t>
            </a:r>
          </a:p>
        </p:txBody>
      </p:sp>
      <p:pic>
        <p:nvPicPr>
          <p:cNvPr id="84" name="Picture 8" descr="bientrotayquay">
            <a:extLst>
              <a:ext uri="{FF2B5EF4-FFF2-40B4-BE49-F238E27FC236}">
                <a16:creationId xmlns:a16="http://schemas.microsoft.com/office/drawing/2014/main" id="{5BE5DFBB-1742-4A33-9451-4F2268D1D52C}"/>
              </a:ext>
            </a:extLst>
          </p:cNvPr>
          <p:cNvPicPr>
            <a:picLocks noChangeAspect="1" noChangeArrowheads="1"/>
          </p:cNvPicPr>
          <p:nvPr/>
        </p:nvPicPr>
        <p:blipFill>
          <a:blip r:embed="rId6" cstate="email">
            <a:clrChange>
              <a:clrFrom>
                <a:srgbClr val="FFFFFF"/>
              </a:clrFrom>
              <a:clrTo>
                <a:srgbClr val="FFFFFF">
                  <a:alpha val="0"/>
                </a:srgbClr>
              </a:clrTo>
            </a:clrChange>
            <a:lum contrast="18000"/>
            <a:extLst>
              <a:ext uri="{28A0092B-C50C-407E-A947-70E740481C1C}">
                <a14:useLocalDpi xmlns:a14="http://schemas.microsoft.com/office/drawing/2010/main"/>
              </a:ext>
            </a:extLst>
          </a:blip>
          <a:srcRect/>
          <a:stretch>
            <a:fillRect/>
          </a:stretch>
        </p:blipFill>
        <p:spPr bwMode="auto">
          <a:xfrm>
            <a:off x="5086671" y="6274829"/>
            <a:ext cx="1166813" cy="118903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descr="namchamdien">
            <a:extLst>
              <a:ext uri="{FF2B5EF4-FFF2-40B4-BE49-F238E27FC236}">
                <a16:creationId xmlns:a16="http://schemas.microsoft.com/office/drawing/2014/main" id="{39B56615-4778-43D9-B1F2-238BD1555C2D}"/>
              </a:ext>
            </a:extLst>
          </p:cNvPr>
          <p:cNvPicPr>
            <a:picLocks noChangeAspect="1" noChangeArrowheads="1"/>
          </p:cNvPicPr>
          <p:nvPr/>
        </p:nvPicPr>
        <p:blipFill>
          <a:blip r:embed="rId7" cstate="email">
            <a:clrChange>
              <a:clrFrom>
                <a:srgbClr val="FFFFFF"/>
              </a:clrFrom>
              <a:clrTo>
                <a:srgbClr val="FFFFFF">
                  <a:alpha val="0"/>
                </a:srgbClr>
              </a:clrTo>
            </a:clrChange>
            <a:lum contrast="24000"/>
            <a:extLst>
              <a:ext uri="{28A0092B-C50C-407E-A947-70E740481C1C}">
                <a14:useLocalDpi xmlns:a14="http://schemas.microsoft.com/office/drawing/2010/main"/>
              </a:ext>
            </a:extLst>
          </a:blip>
          <a:srcRect/>
          <a:stretch>
            <a:fillRect/>
          </a:stretch>
        </p:blipFill>
        <p:spPr bwMode="auto">
          <a:xfrm>
            <a:off x="4629471" y="3555442"/>
            <a:ext cx="1000125" cy="1266825"/>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11">
            <a:extLst>
              <a:ext uri="{FF2B5EF4-FFF2-40B4-BE49-F238E27FC236}">
                <a16:creationId xmlns:a16="http://schemas.microsoft.com/office/drawing/2014/main" id="{0A01C6B8-3D73-4A18-8459-6B1BF079611C}"/>
              </a:ext>
            </a:extLst>
          </p:cNvPr>
          <p:cNvSpPr>
            <a:spLocks noChangeArrowheads="1"/>
          </p:cNvSpPr>
          <p:nvPr/>
        </p:nvSpPr>
        <p:spPr bwMode="auto">
          <a:xfrm>
            <a:off x="3638871" y="5512829"/>
            <a:ext cx="2008188" cy="146050"/>
          </a:xfrm>
          <a:prstGeom prst="rect">
            <a:avLst/>
          </a:prstGeom>
          <a:solidFill>
            <a:schemeClr val="tx2"/>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12">
            <a:extLst>
              <a:ext uri="{FF2B5EF4-FFF2-40B4-BE49-F238E27FC236}">
                <a16:creationId xmlns:a16="http://schemas.microsoft.com/office/drawing/2014/main" id="{76FD7CB4-7731-49CE-AC05-1F42647C689C}"/>
              </a:ext>
            </a:extLst>
          </p:cNvPr>
          <p:cNvSpPr>
            <a:spLocks noChangeArrowheads="1"/>
          </p:cNvSpPr>
          <p:nvPr/>
        </p:nvSpPr>
        <p:spPr bwMode="auto">
          <a:xfrm flipH="1">
            <a:off x="4153221" y="3379229"/>
            <a:ext cx="76200" cy="2103438"/>
          </a:xfrm>
          <a:prstGeom prst="rect">
            <a:avLst/>
          </a:prstGeom>
          <a:solidFill>
            <a:schemeClr val="tx2"/>
          </a:solidFill>
          <a:ln w="381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13">
            <a:extLst>
              <a:ext uri="{FF2B5EF4-FFF2-40B4-BE49-F238E27FC236}">
                <a16:creationId xmlns:a16="http://schemas.microsoft.com/office/drawing/2014/main" id="{E5AFF872-7E60-45A5-92C4-58616439EA6C}"/>
              </a:ext>
            </a:extLst>
          </p:cNvPr>
          <p:cNvSpPr>
            <a:spLocks noChangeArrowheads="1"/>
          </p:cNvSpPr>
          <p:nvPr/>
        </p:nvSpPr>
        <p:spPr bwMode="auto">
          <a:xfrm>
            <a:off x="4231009" y="3576079"/>
            <a:ext cx="1401762" cy="49213"/>
          </a:xfrm>
          <a:prstGeom prst="rect">
            <a:avLst/>
          </a:prstGeom>
          <a:solidFill>
            <a:schemeClr val="tx2"/>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14">
            <a:extLst>
              <a:ext uri="{FF2B5EF4-FFF2-40B4-BE49-F238E27FC236}">
                <a16:creationId xmlns:a16="http://schemas.microsoft.com/office/drawing/2014/main" id="{03060AB2-A594-454B-A089-4386A58A5CB2}"/>
              </a:ext>
            </a:extLst>
          </p:cNvPr>
          <p:cNvSpPr>
            <a:spLocks noChangeArrowheads="1"/>
          </p:cNvSpPr>
          <p:nvPr/>
        </p:nvSpPr>
        <p:spPr bwMode="auto">
          <a:xfrm>
            <a:off x="4096071" y="3531629"/>
            <a:ext cx="185738" cy="98425"/>
          </a:xfrm>
          <a:prstGeom prst="rect">
            <a:avLst/>
          </a:prstGeom>
          <a:solidFill>
            <a:schemeClr val="tx2"/>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0" name="Group 27">
            <a:extLst>
              <a:ext uri="{FF2B5EF4-FFF2-40B4-BE49-F238E27FC236}">
                <a16:creationId xmlns:a16="http://schemas.microsoft.com/office/drawing/2014/main" id="{FF97066E-3D49-4386-8785-8A00A5FDD9F1}"/>
              </a:ext>
            </a:extLst>
          </p:cNvPr>
          <p:cNvGrpSpPr>
            <a:grpSpLocks/>
          </p:cNvGrpSpPr>
          <p:nvPr/>
        </p:nvGrpSpPr>
        <p:grpSpPr bwMode="auto">
          <a:xfrm>
            <a:off x="4705671" y="4774642"/>
            <a:ext cx="796925" cy="271462"/>
            <a:chOff x="4176" y="2160"/>
            <a:chExt cx="502" cy="171"/>
          </a:xfrm>
        </p:grpSpPr>
        <p:grpSp>
          <p:nvGrpSpPr>
            <p:cNvPr id="91" name="Group 28">
              <a:extLst>
                <a:ext uri="{FF2B5EF4-FFF2-40B4-BE49-F238E27FC236}">
                  <a16:creationId xmlns:a16="http://schemas.microsoft.com/office/drawing/2014/main" id="{A841EBEE-6F61-4460-B9C9-236AC5221BE7}"/>
                </a:ext>
              </a:extLst>
            </p:cNvPr>
            <p:cNvGrpSpPr>
              <a:grpSpLocks/>
            </p:cNvGrpSpPr>
            <p:nvPr/>
          </p:nvGrpSpPr>
          <p:grpSpPr bwMode="auto">
            <a:xfrm rot="10602233">
              <a:off x="4368" y="2160"/>
              <a:ext cx="118" cy="123"/>
              <a:chOff x="3744" y="1392"/>
              <a:chExt cx="192" cy="192"/>
            </a:xfrm>
          </p:grpSpPr>
          <p:sp>
            <p:nvSpPr>
              <p:cNvPr id="128" name="Line 29">
                <a:extLst>
                  <a:ext uri="{FF2B5EF4-FFF2-40B4-BE49-F238E27FC236}">
                    <a16:creationId xmlns:a16="http://schemas.microsoft.com/office/drawing/2014/main" id="{4BCCF2B4-A681-4A3C-8395-BC3E5E364660}"/>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Oval 30">
                <a:extLst>
                  <a:ext uri="{FF2B5EF4-FFF2-40B4-BE49-F238E27FC236}">
                    <a16:creationId xmlns:a16="http://schemas.microsoft.com/office/drawing/2014/main" id="{DE31E5C4-0868-4EE3-8FAB-6A6BDA296859}"/>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 name="Group 31">
              <a:extLst>
                <a:ext uri="{FF2B5EF4-FFF2-40B4-BE49-F238E27FC236}">
                  <a16:creationId xmlns:a16="http://schemas.microsoft.com/office/drawing/2014/main" id="{8ED950EC-CBB5-4860-9000-A1D31E9C59D1}"/>
                </a:ext>
              </a:extLst>
            </p:cNvPr>
            <p:cNvGrpSpPr>
              <a:grpSpLocks/>
            </p:cNvGrpSpPr>
            <p:nvPr/>
          </p:nvGrpSpPr>
          <p:grpSpPr bwMode="auto">
            <a:xfrm>
              <a:off x="4560" y="2160"/>
              <a:ext cx="118" cy="122"/>
              <a:chOff x="3744" y="1392"/>
              <a:chExt cx="192" cy="192"/>
            </a:xfrm>
          </p:grpSpPr>
          <p:sp>
            <p:nvSpPr>
              <p:cNvPr id="126" name="Line 32">
                <a:extLst>
                  <a:ext uri="{FF2B5EF4-FFF2-40B4-BE49-F238E27FC236}">
                    <a16:creationId xmlns:a16="http://schemas.microsoft.com/office/drawing/2014/main" id="{D2BC115C-CA3E-4F23-9677-1DD7197CEE26}"/>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Oval 33">
                <a:extLst>
                  <a:ext uri="{FF2B5EF4-FFF2-40B4-BE49-F238E27FC236}">
                    <a16:creationId xmlns:a16="http://schemas.microsoft.com/office/drawing/2014/main" id="{809A0F48-C76D-4FE9-933D-74F88446A599}"/>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 name="Group 34">
              <a:extLst>
                <a:ext uri="{FF2B5EF4-FFF2-40B4-BE49-F238E27FC236}">
                  <a16:creationId xmlns:a16="http://schemas.microsoft.com/office/drawing/2014/main" id="{FFAFC844-0972-4CD7-88B9-411CC9D35F8B}"/>
                </a:ext>
              </a:extLst>
            </p:cNvPr>
            <p:cNvGrpSpPr>
              <a:grpSpLocks/>
            </p:cNvGrpSpPr>
            <p:nvPr/>
          </p:nvGrpSpPr>
          <p:grpSpPr bwMode="auto">
            <a:xfrm rot="5400000">
              <a:off x="4222" y="2162"/>
              <a:ext cx="122" cy="118"/>
              <a:chOff x="3744" y="1392"/>
              <a:chExt cx="192" cy="192"/>
            </a:xfrm>
          </p:grpSpPr>
          <p:sp>
            <p:nvSpPr>
              <p:cNvPr id="124" name="Line 35">
                <a:extLst>
                  <a:ext uri="{FF2B5EF4-FFF2-40B4-BE49-F238E27FC236}">
                    <a16:creationId xmlns:a16="http://schemas.microsoft.com/office/drawing/2014/main" id="{D6E925DC-03D8-4F1E-8B7B-CC5C9E0128A6}"/>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Oval 36">
                <a:extLst>
                  <a:ext uri="{FF2B5EF4-FFF2-40B4-BE49-F238E27FC236}">
                    <a16:creationId xmlns:a16="http://schemas.microsoft.com/office/drawing/2014/main" id="{2158748B-8789-4B19-ACDA-B5ECDD86F9AD}"/>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 name="Group 37">
              <a:extLst>
                <a:ext uri="{FF2B5EF4-FFF2-40B4-BE49-F238E27FC236}">
                  <a16:creationId xmlns:a16="http://schemas.microsoft.com/office/drawing/2014/main" id="{1AE6100E-3D9D-420E-B5A9-DB739DF2895F}"/>
                </a:ext>
              </a:extLst>
            </p:cNvPr>
            <p:cNvGrpSpPr>
              <a:grpSpLocks/>
            </p:cNvGrpSpPr>
            <p:nvPr/>
          </p:nvGrpSpPr>
          <p:grpSpPr bwMode="auto">
            <a:xfrm>
              <a:off x="4320" y="2208"/>
              <a:ext cx="118" cy="123"/>
              <a:chOff x="3744" y="1392"/>
              <a:chExt cx="192" cy="192"/>
            </a:xfrm>
          </p:grpSpPr>
          <p:sp>
            <p:nvSpPr>
              <p:cNvPr id="122" name="Line 38">
                <a:extLst>
                  <a:ext uri="{FF2B5EF4-FFF2-40B4-BE49-F238E27FC236}">
                    <a16:creationId xmlns:a16="http://schemas.microsoft.com/office/drawing/2014/main" id="{1CDDA43C-140A-4D8A-BCB6-3758BCF660B3}"/>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Oval 39">
                <a:extLst>
                  <a:ext uri="{FF2B5EF4-FFF2-40B4-BE49-F238E27FC236}">
                    <a16:creationId xmlns:a16="http://schemas.microsoft.com/office/drawing/2014/main" id="{C314C969-41E7-4DEE-99A4-19B1CC2BCD64}"/>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 name="Group 40">
              <a:extLst>
                <a:ext uri="{FF2B5EF4-FFF2-40B4-BE49-F238E27FC236}">
                  <a16:creationId xmlns:a16="http://schemas.microsoft.com/office/drawing/2014/main" id="{15E40515-531D-4717-991E-1A4E3BE94BCB}"/>
                </a:ext>
              </a:extLst>
            </p:cNvPr>
            <p:cNvGrpSpPr>
              <a:grpSpLocks/>
            </p:cNvGrpSpPr>
            <p:nvPr/>
          </p:nvGrpSpPr>
          <p:grpSpPr bwMode="auto">
            <a:xfrm>
              <a:off x="4176" y="2160"/>
              <a:ext cx="118" cy="122"/>
              <a:chOff x="3744" y="1392"/>
              <a:chExt cx="192" cy="192"/>
            </a:xfrm>
          </p:grpSpPr>
          <p:sp>
            <p:nvSpPr>
              <p:cNvPr id="120" name="Line 41">
                <a:extLst>
                  <a:ext uri="{FF2B5EF4-FFF2-40B4-BE49-F238E27FC236}">
                    <a16:creationId xmlns:a16="http://schemas.microsoft.com/office/drawing/2014/main" id="{7E00F1B5-48FE-44D7-8FC2-9C57A7B4ABA0}"/>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Oval 42">
                <a:extLst>
                  <a:ext uri="{FF2B5EF4-FFF2-40B4-BE49-F238E27FC236}">
                    <a16:creationId xmlns:a16="http://schemas.microsoft.com/office/drawing/2014/main" id="{6C660B8B-9AE4-474C-A035-3D19CF5DC878}"/>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 name="Group 43">
              <a:extLst>
                <a:ext uri="{FF2B5EF4-FFF2-40B4-BE49-F238E27FC236}">
                  <a16:creationId xmlns:a16="http://schemas.microsoft.com/office/drawing/2014/main" id="{3A72E0D3-5740-4484-A1B4-7D4AC1AAB606}"/>
                </a:ext>
              </a:extLst>
            </p:cNvPr>
            <p:cNvGrpSpPr>
              <a:grpSpLocks/>
            </p:cNvGrpSpPr>
            <p:nvPr/>
          </p:nvGrpSpPr>
          <p:grpSpPr bwMode="auto">
            <a:xfrm rot="16667525">
              <a:off x="4317" y="2211"/>
              <a:ext cx="123" cy="118"/>
              <a:chOff x="3744" y="1392"/>
              <a:chExt cx="192" cy="192"/>
            </a:xfrm>
          </p:grpSpPr>
          <p:sp>
            <p:nvSpPr>
              <p:cNvPr id="118" name="Line 44">
                <a:extLst>
                  <a:ext uri="{FF2B5EF4-FFF2-40B4-BE49-F238E27FC236}">
                    <a16:creationId xmlns:a16="http://schemas.microsoft.com/office/drawing/2014/main" id="{AE8B38CE-4AC9-4F33-82CA-3D83A6983166}"/>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Oval 45">
                <a:extLst>
                  <a:ext uri="{FF2B5EF4-FFF2-40B4-BE49-F238E27FC236}">
                    <a16:creationId xmlns:a16="http://schemas.microsoft.com/office/drawing/2014/main" id="{6C9428CA-07ED-46E5-9049-30489331509F}"/>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 name="Group 46">
              <a:extLst>
                <a:ext uri="{FF2B5EF4-FFF2-40B4-BE49-F238E27FC236}">
                  <a16:creationId xmlns:a16="http://schemas.microsoft.com/office/drawing/2014/main" id="{0F0ECB0D-6DAD-4ADB-A0E5-0105B07A5CE6}"/>
                </a:ext>
              </a:extLst>
            </p:cNvPr>
            <p:cNvGrpSpPr>
              <a:grpSpLocks/>
            </p:cNvGrpSpPr>
            <p:nvPr/>
          </p:nvGrpSpPr>
          <p:grpSpPr bwMode="auto">
            <a:xfrm rot="10602233">
              <a:off x="4176" y="2208"/>
              <a:ext cx="118" cy="123"/>
              <a:chOff x="3744" y="1392"/>
              <a:chExt cx="192" cy="192"/>
            </a:xfrm>
          </p:grpSpPr>
          <p:sp>
            <p:nvSpPr>
              <p:cNvPr id="116" name="Line 47">
                <a:extLst>
                  <a:ext uri="{FF2B5EF4-FFF2-40B4-BE49-F238E27FC236}">
                    <a16:creationId xmlns:a16="http://schemas.microsoft.com/office/drawing/2014/main" id="{FFA56BEE-C4C0-4B7F-9F25-8586CDA90166}"/>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Oval 48">
                <a:extLst>
                  <a:ext uri="{FF2B5EF4-FFF2-40B4-BE49-F238E27FC236}">
                    <a16:creationId xmlns:a16="http://schemas.microsoft.com/office/drawing/2014/main" id="{674F0931-86BF-4C97-A1CA-25DA4301C622}"/>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 name="Group 49">
              <a:extLst>
                <a:ext uri="{FF2B5EF4-FFF2-40B4-BE49-F238E27FC236}">
                  <a16:creationId xmlns:a16="http://schemas.microsoft.com/office/drawing/2014/main" id="{F6BC8479-4D3A-4646-ACC3-1A8037532B42}"/>
                </a:ext>
              </a:extLst>
            </p:cNvPr>
            <p:cNvGrpSpPr>
              <a:grpSpLocks/>
            </p:cNvGrpSpPr>
            <p:nvPr/>
          </p:nvGrpSpPr>
          <p:grpSpPr bwMode="auto">
            <a:xfrm rot="10550329">
              <a:off x="4224" y="2160"/>
              <a:ext cx="118" cy="122"/>
              <a:chOff x="3744" y="1392"/>
              <a:chExt cx="192" cy="192"/>
            </a:xfrm>
          </p:grpSpPr>
          <p:sp>
            <p:nvSpPr>
              <p:cNvPr id="114" name="Line 50">
                <a:extLst>
                  <a:ext uri="{FF2B5EF4-FFF2-40B4-BE49-F238E27FC236}">
                    <a16:creationId xmlns:a16="http://schemas.microsoft.com/office/drawing/2014/main" id="{A0063626-9BE0-405E-BA83-E30C1E733410}"/>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Oval 51">
                <a:extLst>
                  <a:ext uri="{FF2B5EF4-FFF2-40B4-BE49-F238E27FC236}">
                    <a16:creationId xmlns:a16="http://schemas.microsoft.com/office/drawing/2014/main" id="{8E2A4DA7-5404-4D19-A8A3-EFC1B936B87D}"/>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 name="Group 52">
              <a:extLst>
                <a:ext uri="{FF2B5EF4-FFF2-40B4-BE49-F238E27FC236}">
                  <a16:creationId xmlns:a16="http://schemas.microsoft.com/office/drawing/2014/main" id="{8B10F99A-A08B-4AC1-A35D-64FF4CE57BF9}"/>
                </a:ext>
              </a:extLst>
            </p:cNvPr>
            <p:cNvGrpSpPr>
              <a:grpSpLocks/>
            </p:cNvGrpSpPr>
            <p:nvPr/>
          </p:nvGrpSpPr>
          <p:grpSpPr bwMode="auto">
            <a:xfrm rot="5400000">
              <a:off x="4366" y="2162"/>
              <a:ext cx="122" cy="118"/>
              <a:chOff x="3744" y="1392"/>
              <a:chExt cx="192" cy="192"/>
            </a:xfrm>
          </p:grpSpPr>
          <p:sp>
            <p:nvSpPr>
              <p:cNvPr id="112" name="Line 53">
                <a:extLst>
                  <a:ext uri="{FF2B5EF4-FFF2-40B4-BE49-F238E27FC236}">
                    <a16:creationId xmlns:a16="http://schemas.microsoft.com/office/drawing/2014/main" id="{1D46B5C4-9E39-49BA-B9EE-66C802449503}"/>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Oval 54">
                <a:extLst>
                  <a:ext uri="{FF2B5EF4-FFF2-40B4-BE49-F238E27FC236}">
                    <a16:creationId xmlns:a16="http://schemas.microsoft.com/office/drawing/2014/main" id="{C4370572-4AB2-44DA-9D5D-ACAFA0EB47FE}"/>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 name="Group 55">
              <a:extLst>
                <a:ext uri="{FF2B5EF4-FFF2-40B4-BE49-F238E27FC236}">
                  <a16:creationId xmlns:a16="http://schemas.microsoft.com/office/drawing/2014/main" id="{849101F1-007F-429D-8475-50C890CF2419}"/>
                </a:ext>
              </a:extLst>
            </p:cNvPr>
            <p:cNvGrpSpPr>
              <a:grpSpLocks/>
            </p:cNvGrpSpPr>
            <p:nvPr/>
          </p:nvGrpSpPr>
          <p:grpSpPr bwMode="auto">
            <a:xfrm rot="2700000">
              <a:off x="4461" y="2163"/>
              <a:ext cx="123" cy="117"/>
              <a:chOff x="3744" y="1392"/>
              <a:chExt cx="192" cy="192"/>
            </a:xfrm>
          </p:grpSpPr>
          <p:sp>
            <p:nvSpPr>
              <p:cNvPr id="110" name="Line 56">
                <a:extLst>
                  <a:ext uri="{FF2B5EF4-FFF2-40B4-BE49-F238E27FC236}">
                    <a16:creationId xmlns:a16="http://schemas.microsoft.com/office/drawing/2014/main" id="{01B3CF1A-8730-4BD9-ADE7-E238101F9022}"/>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Oval 57">
                <a:extLst>
                  <a:ext uri="{FF2B5EF4-FFF2-40B4-BE49-F238E27FC236}">
                    <a16:creationId xmlns:a16="http://schemas.microsoft.com/office/drawing/2014/main" id="{F520A159-9056-4CC6-B483-A4261C22AF65}"/>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1" name="Group 58">
              <a:extLst>
                <a:ext uri="{FF2B5EF4-FFF2-40B4-BE49-F238E27FC236}">
                  <a16:creationId xmlns:a16="http://schemas.microsoft.com/office/drawing/2014/main" id="{319ADDB1-0D6E-4B6B-B165-1AE3EBDB8852}"/>
                </a:ext>
              </a:extLst>
            </p:cNvPr>
            <p:cNvGrpSpPr>
              <a:grpSpLocks/>
            </p:cNvGrpSpPr>
            <p:nvPr/>
          </p:nvGrpSpPr>
          <p:grpSpPr bwMode="auto">
            <a:xfrm rot="16667525">
              <a:off x="4557" y="2163"/>
              <a:ext cx="123" cy="117"/>
              <a:chOff x="3744" y="1392"/>
              <a:chExt cx="192" cy="192"/>
            </a:xfrm>
          </p:grpSpPr>
          <p:sp>
            <p:nvSpPr>
              <p:cNvPr id="108" name="Line 59">
                <a:extLst>
                  <a:ext uri="{FF2B5EF4-FFF2-40B4-BE49-F238E27FC236}">
                    <a16:creationId xmlns:a16="http://schemas.microsoft.com/office/drawing/2014/main" id="{6734B784-7F1B-4090-84EB-827D49CEEFB3}"/>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Oval 60">
                <a:extLst>
                  <a:ext uri="{FF2B5EF4-FFF2-40B4-BE49-F238E27FC236}">
                    <a16:creationId xmlns:a16="http://schemas.microsoft.com/office/drawing/2014/main" id="{428745FF-6F8B-423D-8552-DE39C45B7A78}"/>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 name="Group 61">
              <a:extLst>
                <a:ext uri="{FF2B5EF4-FFF2-40B4-BE49-F238E27FC236}">
                  <a16:creationId xmlns:a16="http://schemas.microsoft.com/office/drawing/2014/main" id="{AA80D5B4-4335-4E94-AA56-05507D1451E6}"/>
                </a:ext>
              </a:extLst>
            </p:cNvPr>
            <p:cNvGrpSpPr>
              <a:grpSpLocks/>
            </p:cNvGrpSpPr>
            <p:nvPr/>
          </p:nvGrpSpPr>
          <p:grpSpPr bwMode="auto">
            <a:xfrm>
              <a:off x="4272" y="2208"/>
              <a:ext cx="118" cy="123"/>
              <a:chOff x="3744" y="1392"/>
              <a:chExt cx="192" cy="192"/>
            </a:xfrm>
          </p:grpSpPr>
          <p:sp>
            <p:nvSpPr>
              <p:cNvPr id="106" name="Line 62">
                <a:extLst>
                  <a:ext uri="{FF2B5EF4-FFF2-40B4-BE49-F238E27FC236}">
                    <a16:creationId xmlns:a16="http://schemas.microsoft.com/office/drawing/2014/main" id="{512E2820-C5DE-4076-A522-85D853D97472}"/>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Oval 63">
                <a:extLst>
                  <a:ext uri="{FF2B5EF4-FFF2-40B4-BE49-F238E27FC236}">
                    <a16:creationId xmlns:a16="http://schemas.microsoft.com/office/drawing/2014/main" id="{B2A4D6F1-56BF-4D5C-8794-B69548BFA3EE}"/>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 name="Group 64">
              <a:extLst>
                <a:ext uri="{FF2B5EF4-FFF2-40B4-BE49-F238E27FC236}">
                  <a16:creationId xmlns:a16="http://schemas.microsoft.com/office/drawing/2014/main" id="{AAB688B5-7860-42FD-B81C-50CBA2FECF72}"/>
                </a:ext>
              </a:extLst>
            </p:cNvPr>
            <p:cNvGrpSpPr>
              <a:grpSpLocks/>
            </p:cNvGrpSpPr>
            <p:nvPr/>
          </p:nvGrpSpPr>
          <p:grpSpPr bwMode="auto">
            <a:xfrm rot="16667525">
              <a:off x="4317" y="2211"/>
              <a:ext cx="123" cy="117"/>
              <a:chOff x="3744" y="1392"/>
              <a:chExt cx="192" cy="192"/>
            </a:xfrm>
          </p:grpSpPr>
          <p:sp>
            <p:nvSpPr>
              <p:cNvPr id="104" name="Line 65">
                <a:extLst>
                  <a:ext uri="{FF2B5EF4-FFF2-40B4-BE49-F238E27FC236}">
                    <a16:creationId xmlns:a16="http://schemas.microsoft.com/office/drawing/2014/main" id="{B14B99AD-5D3F-4015-85DC-FE95D9B7A39E}"/>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Oval 66">
                <a:extLst>
                  <a:ext uri="{FF2B5EF4-FFF2-40B4-BE49-F238E27FC236}">
                    <a16:creationId xmlns:a16="http://schemas.microsoft.com/office/drawing/2014/main" id="{4D6887A4-F3A7-4ED2-BB74-07D3B81712C0}"/>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0" name="Text Box 68">
            <a:extLst>
              <a:ext uri="{FF2B5EF4-FFF2-40B4-BE49-F238E27FC236}">
                <a16:creationId xmlns:a16="http://schemas.microsoft.com/office/drawing/2014/main" id="{C04A9B4A-EB85-45B1-896E-3ACD740716F6}"/>
              </a:ext>
            </a:extLst>
          </p:cNvPr>
          <p:cNvSpPr txBox="1">
            <a:spLocks noChangeArrowheads="1"/>
          </p:cNvSpPr>
          <p:nvPr/>
        </p:nvSpPr>
        <p:spPr bwMode="auto">
          <a:xfrm>
            <a:off x="5696271" y="3226829"/>
            <a:ext cx="16002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t>lõi sắt non</a:t>
            </a:r>
          </a:p>
        </p:txBody>
      </p:sp>
      <p:sp>
        <p:nvSpPr>
          <p:cNvPr id="131" name="Line 69">
            <a:extLst>
              <a:ext uri="{FF2B5EF4-FFF2-40B4-BE49-F238E27FC236}">
                <a16:creationId xmlns:a16="http://schemas.microsoft.com/office/drawing/2014/main" id="{E64504A0-0827-4E9E-9B9A-3903F68515F5}"/>
              </a:ext>
            </a:extLst>
          </p:cNvPr>
          <p:cNvSpPr>
            <a:spLocks noChangeShapeType="1"/>
          </p:cNvSpPr>
          <p:nvPr/>
        </p:nvSpPr>
        <p:spPr bwMode="auto">
          <a:xfrm flipH="1">
            <a:off x="5239071" y="3455429"/>
            <a:ext cx="5334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Text Box 70">
            <a:extLst>
              <a:ext uri="{FF2B5EF4-FFF2-40B4-BE49-F238E27FC236}">
                <a16:creationId xmlns:a16="http://schemas.microsoft.com/office/drawing/2014/main" id="{E6AD7227-9A47-4B5B-B346-3F741FE7AC09}"/>
              </a:ext>
            </a:extLst>
          </p:cNvPr>
          <p:cNvSpPr txBox="1">
            <a:spLocks noChangeArrowheads="1"/>
          </p:cNvSpPr>
          <p:nvPr/>
        </p:nvSpPr>
        <p:spPr bwMode="auto">
          <a:xfrm>
            <a:off x="5772470" y="4141229"/>
            <a:ext cx="133604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2400"/>
              <a:t>đinh sắt</a:t>
            </a:r>
          </a:p>
        </p:txBody>
      </p:sp>
      <p:sp>
        <p:nvSpPr>
          <p:cNvPr id="133" name="Line 71">
            <a:extLst>
              <a:ext uri="{FF2B5EF4-FFF2-40B4-BE49-F238E27FC236}">
                <a16:creationId xmlns:a16="http://schemas.microsoft.com/office/drawing/2014/main" id="{B0377EAD-CD68-4679-8298-EB337996FE7E}"/>
              </a:ext>
            </a:extLst>
          </p:cNvPr>
          <p:cNvSpPr>
            <a:spLocks noChangeShapeType="1"/>
          </p:cNvSpPr>
          <p:nvPr/>
        </p:nvSpPr>
        <p:spPr bwMode="auto">
          <a:xfrm flipH="1">
            <a:off x="5620071" y="4522229"/>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4" name="Group 106">
            <a:extLst>
              <a:ext uri="{FF2B5EF4-FFF2-40B4-BE49-F238E27FC236}">
                <a16:creationId xmlns:a16="http://schemas.microsoft.com/office/drawing/2014/main" id="{64C802FF-BA42-42B8-8A74-09C4AE59618C}"/>
              </a:ext>
            </a:extLst>
          </p:cNvPr>
          <p:cNvGrpSpPr>
            <a:grpSpLocks/>
          </p:cNvGrpSpPr>
          <p:nvPr/>
        </p:nvGrpSpPr>
        <p:grpSpPr bwMode="auto">
          <a:xfrm>
            <a:off x="2191071" y="5893829"/>
            <a:ext cx="1752600" cy="1584325"/>
            <a:chOff x="1008" y="2256"/>
            <a:chExt cx="1104" cy="998"/>
          </a:xfrm>
        </p:grpSpPr>
        <p:pic>
          <p:nvPicPr>
            <p:cNvPr id="135" name="Picture 99" descr="HopPin2">
              <a:extLst>
                <a:ext uri="{FF2B5EF4-FFF2-40B4-BE49-F238E27FC236}">
                  <a16:creationId xmlns:a16="http://schemas.microsoft.com/office/drawing/2014/main" id="{24099BE1-8777-4FB7-A51D-90057EFABADC}"/>
                </a:ext>
              </a:extLst>
            </p:cNvPr>
            <p:cNvPicPr>
              <a:picLocks noChangeAspect="1" noChangeArrowheads="1"/>
            </p:cNvPicPr>
            <p:nvPr/>
          </p:nvPicPr>
          <p:blipFill>
            <a:blip r:embed="rId8" cstate="email">
              <a:clrChange>
                <a:clrFrom>
                  <a:srgbClr val="FFFFFF"/>
                </a:clrFrom>
                <a:clrTo>
                  <a:srgbClr val="FFFFFF">
                    <a:alpha val="0"/>
                  </a:srgbClr>
                </a:clrTo>
              </a:clrChange>
              <a:lum bright="-48000" contrast="54000"/>
              <a:extLst>
                <a:ext uri="{28A0092B-C50C-407E-A947-70E740481C1C}">
                  <a14:useLocalDpi xmlns:a14="http://schemas.microsoft.com/office/drawing/2010/main"/>
                </a:ext>
              </a:extLst>
            </a:blip>
            <a:srcRect/>
            <a:stretch>
              <a:fillRect/>
            </a:stretch>
          </p:blipFill>
          <p:spPr bwMode="auto">
            <a:xfrm rot="5400000">
              <a:off x="1061" y="2203"/>
              <a:ext cx="998" cy="1104"/>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00" descr="pin">
              <a:extLst>
                <a:ext uri="{FF2B5EF4-FFF2-40B4-BE49-F238E27FC236}">
                  <a16:creationId xmlns:a16="http://schemas.microsoft.com/office/drawing/2014/main" id="{7F4F3839-D98B-486C-A35A-F5C1C915D04D}"/>
                </a:ext>
              </a:extLst>
            </p:cNvPr>
            <p:cNvPicPr>
              <a:picLocks noChangeAspect="1" noChangeArrowheads="1"/>
            </p:cNvPicPr>
            <p:nvPr/>
          </p:nvPicPr>
          <p:blipFill>
            <a:blip r:embed="rId9" cstate="email">
              <a:clrChange>
                <a:clrFrom>
                  <a:srgbClr val="FFFFFF"/>
                </a:clrFrom>
                <a:clrTo>
                  <a:srgbClr val="FFFFFF">
                    <a:alpha val="0"/>
                  </a:srgbClr>
                </a:clrTo>
              </a:clrChange>
              <a:lum bright="24000" contrast="54000"/>
              <a:extLst>
                <a:ext uri="{28A0092B-C50C-407E-A947-70E740481C1C}">
                  <a14:useLocalDpi xmlns:a14="http://schemas.microsoft.com/office/drawing/2010/main"/>
                </a:ext>
              </a:extLst>
            </a:blip>
            <a:srcRect/>
            <a:stretch>
              <a:fillRect/>
            </a:stretch>
          </p:blipFill>
          <p:spPr bwMode="auto">
            <a:xfrm rot="16127601" flipH="1">
              <a:off x="1464" y="2664"/>
              <a:ext cx="576" cy="336"/>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01" descr="pin">
              <a:extLst>
                <a:ext uri="{FF2B5EF4-FFF2-40B4-BE49-F238E27FC236}">
                  <a16:creationId xmlns:a16="http://schemas.microsoft.com/office/drawing/2014/main" id="{E84B232A-3C5C-4E9F-A504-BBF6422FC42E}"/>
                </a:ext>
              </a:extLst>
            </p:cNvPr>
            <p:cNvPicPr>
              <a:picLocks noChangeAspect="1" noChangeArrowheads="1"/>
            </p:cNvPicPr>
            <p:nvPr/>
          </p:nvPicPr>
          <p:blipFill>
            <a:blip r:embed="rId9" cstate="email">
              <a:clrChange>
                <a:clrFrom>
                  <a:srgbClr val="FFFFFF"/>
                </a:clrFrom>
                <a:clrTo>
                  <a:srgbClr val="FFFFFF">
                    <a:alpha val="0"/>
                  </a:srgbClr>
                </a:clrTo>
              </a:clrChange>
              <a:lum bright="24000" contrast="54000"/>
              <a:extLst>
                <a:ext uri="{28A0092B-C50C-407E-A947-70E740481C1C}">
                  <a14:useLocalDpi xmlns:a14="http://schemas.microsoft.com/office/drawing/2010/main"/>
                </a:ext>
              </a:extLst>
            </a:blip>
            <a:srcRect/>
            <a:stretch>
              <a:fillRect/>
            </a:stretch>
          </p:blipFill>
          <p:spPr bwMode="auto">
            <a:xfrm rot="16079848" flipV="1">
              <a:off x="1052" y="2663"/>
              <a:ext cx="576" cy="336"/>
            </a:xfrm>
            <a:prstGeom prst="rect">
              <a:avLst/>
            </a:prstGeom>
            <a:noFill/>
            <a:extLst>
              <a:ext uri="{909E8E84-426E-40DD-AFC4-6F175D3DCCD1}">
                <a14:hiddenFill xmlns:a14="http://schemas.microsoft.com/office/drawing/2010/main">
                  <a:solidFill>
                    <a:srgbClr val="FFFFFF"/>
                  </a:solidFill>
                </a14:hiddenFill>
              </a:ext>
            </a:extLst>
          </p:spPr>
        </p:pic>
      </p:grpSp>
      <p:pic>
        <p:nvPicPr>
          <p:cNvPr id="138" name="Picture 104">
            <a:extLst>
              <a:ext uri="{FF2B5EF4-FFF2-40B4-BE49-F238E27FC236}">
                <a16:creationId xmlns:a16="http://schemas.microsoft.com/office/drawing/2014/main" id="{8699A894-08C3-4794-B5FA-9B3EC572C33B}"/>
              </a:ext>
            </a:extLst>
          </p:cNvPr>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39271" y="4369829"/>
            <a:ext cx="1289050" cy="1524000"/>
          </a:xfrm>
          <a:prstGeom prst="rect">
            <a:avLst/>
          </a:prstGeom>
          <a:noFill/>
          <a:extLst>
            <a:ext uri="{909E8E84-426E-40DD-AFC4-6F175D3DCCD1}">
              <a14:hiddenFill xmlns:a14="http://schemas.microsoft.com/office/drawing/2010/main">
                <a:solidFill>
                  <a:srgbClr val="FFFFFF"/>
                </a:solidFill>
              </a14:hiddenFill>
            </a:ext>
          </a:extLst>
        </p:spPr>
      </p:pic>
      <p:sp>
        <p:nvSpPr>
          <p:cNvPr id="139" name="Freeform 107">
            <a:extLst>
              <a:ext uri="{FF2B5EF4-FFF2-40B4-BE49-F238E27FC236}">
                <a16:creationId xmlns:a16="http://schemas.microsoft.com/office/drawing/2014/main" id="{410626C1-C7D8-4760-864F-ACB29C524EBA}"/>
              </a:ext>
            </a:extLst>
          </p:cNvPr>
          <p:cNvSpPr>
            <a:spLocks/>
          </p:cNvSpPr>
          <p:nvPr/>
        </p:nvSpPr>
        <p:spPr bwMode="auto">
          <a:xfrm>
            <a:off x="2705421" y="3049029"/>
            <a:ext cx="2317750" cy="3048000"/>
          </a:xfrm>
          <a:custGeom>
            <a:avLst/>
            <a:gdLst>
              <a:gd name="T0" fmla="*/ 1460 w 1460"/>
              <a:gd name="T1" fmla="*/ 508 h 1920"/>
              <a:gd name="T2" fmla="*/ 1308 w 1460"/>
              <a:gd name="T3" fmla="*/ 208 h 1920"/>
              <a:gd name="T4" fmla="*/ 972 w 1460"/>
              <a:gd name="T5" fmla="*/ 16 h 1920"/>
              <a:gd name="T6" fmla="*/ 588 w 1460"/>
              <a:gd name="T7" fmla="*/ 304 h 1920"/>
              <a:gd name="T8" fmla="*/ 540 w 1460"/>
              <a:gd name="T9" fmla="*/ 976 h 1920"/>
              <a:gd name="T10" fmla="*/ 108 w 1460"/>
              <a:gd name="T11" fmla="*/ 1408 h 1920"/>
              <a:gd name="T12" fmla="*/ 0 w 1460"/>
              <a:gd name="T13" fmla="*/ 1920 h 1920"/>
            </a:gdLst>
            <a:ahLst/>
            <a:cxnLst>
              <a:cxn ang="0">
                <a:pos x="T0" y="T1"/>
              </a:cxn>
              <a:cxn ang="0">
                <a:pos x="T2" y="T3"/>
              </a:cxn>
              <a:cxn ang="0">
                <a:pos x="T4" y="T5"/>
              </a:cxn>
              <a:cxn ang="0">
                <a:pos x="T6" y="T7"/>
              </a:cxn>
              <a:cxn ang="0">
                <a:pos x="T8" y="T9"/>
              </a:cxn>
              <a:cxn ang="0">
                <a:pos x="T10" y="T11"/>
              </a:cxn>
              <a:cxn ang="0">
                <a:pos x="T12" y="T13"/>
              </a:cxn>
            </a:cxnLst>
            <a:rect l="0" t="0" r="r" b="b"/>
            <a:pathLst>
              <a:path w="1460" h="1920">
                <a:moveTo>
                  <a:pt x="1460" y="508"/>
                </a:moveTo>
                <a:cubicBezTo>
                  <a:pt x="1435" y="459"/>
                  <a:pt x="1389" y="290"/>
                  <a:pt x="1308" y="208"/>
                </a:cubicBezTo>
                <a:cubicBezTo>
                  <a:pt x="1227" y="126"/>
                  <a:pt x="1092" y="0"/>
                  <a:pt x="972" y="16"/>
                </a:cubicBezTo>
                <a:cubicBezTo>
                  <a:pt x="852" y="32"/>
                  <a:pt x="660" y="144"/>
                  <a:pt x="588" y="304"/>
                </a:cubicBezTo>
                <a:cubicBezTo>
                  <a:pt x="516" y="464"/>
                  <a:pt x="620" y="792"/>
                  <a:pt x="540" y="976"/>
                </a:cubicBezTo>
                <a:cubicBezTo>
                  <a:pt x="460" y="1160"/>
                  <a:pt x="198" y="1251"/>
                  <a:pt x="108" y="1408"/>
                </a:cubicBezTo>
                <a:cubicBezTo>
                  <a:pt x="18" y="1565"/>
                  <a:pt x="22" y="1813"/>
                  <a:pt x="0" y="192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Freeform 108">
            <a:extLst>
              <a:ext uri="{FF2B5EF4-FFF2-40B4-BE49-F238E27FC236}">
                <a16:creationId xmlns:a16="http://schemas.microsoft.com/office/drawing/2014/main" id="{0E100CFD-4CE7-4182-ABB0-DDB1BC4F4E1E}"/>
              </a:ext>
            </a:extLst>
          </p:cNvPr>
          <p:cNvSpPr>
            <a:spLocks/>
          </p:cNvSpPr>
          <p:nvPr/>
        </p:nvSpPr>
        <p:spPr bwMode="auto">
          <a:xfrm>
            <a:off x="3410271" y="5804929"/>
            <a:ext cx="2146300" cy="2005013"/>
          </a:xfrm>
          <a:custGeom>
            <a:avLst/>
            <a:gdLst>
              <a:gd name="T0" fmla="*/ 0 w 1352"/>
              <a:gd name="T1" fmla="*/ 200 h 1263"/>
              <a:gd name="T2" fmla="*/ 288 w 1352"/>
              <a:gd name="T3" fmla="*/ 8 h 1263"/>
              <a:gd name="T4" fmla="*/ 624 w 1352"/>
              <a:gd name="T5" fmla="*/ 248 h 1263"/>
              <a:gd name="T6" fmla="*/ 672 w 1352"/>
              <a:gd name="T7" fmla="*/ 968 h 1263"/>
              <a:gd name="T8" fmla="*/ 912 w 1352"/>
              <a:gd name="T9" fmla="*/ 1256 h 1263"/>
              <a:gd name="T10" fmla="*/ 1352 w 1352"/>
              <a:gd name="T11" fmla="*/ 928 h 1263"/>
            </a:gdLst>
            <a:ahLst/>
            <a:cxnLst>
              <a:cxn ang="0">
                <a:pos x="T0" y="T1"/>
              </a:cxn>
              <a:cxn ang="0">
                <a:pos x="T2" y="T3"/>
              </a:cxn>
              <a:cxn ang="0">
                <a:pos x="T4" y="T5"/>
              </a:cxn>
              <a:cxn ang="0">
                <a:pos x="T6" y="T7"/>
              </a:cxn>
              <a:cxn ang="0">
                <a:pos x="T8" y="T9"/>
              </a:cxn>
              <a:cxn ang="0">
                <a:pos x="T10" y="T11"/>
              </a:cxn>
            </a:cxnLst>
            <a:rect l="0" t="0" r="r" b="b"/>
            <a:pathLst>
              <a:path w="1352" h="1263">
                <a:moveTo>
                  <a:pt x="0" y="200"/>
                </a:moveTo>
                <a:cubicBezTo>
                  <a:pt x="92" y="100"/>
                  <a:pt x="184" y="0"/>
                  <a:pt x="288" y="8"/>
                </a:cubicBezTo>
                <a:cubicBezTo>
                  <a:pt x="392" y="16"/>
                  <a:pt x="560" y="88"/>
                  <a:pt x="624" y="248"/>
                </a:cubicBezTo>
                <a:cubicBezTo>
                  <a:pt x="688" y="408"/>
                  <a:pt x="624" y="800"/>
                  <a:pt x="672" y="968"/>
                </a:cubicBezTo>
                <a:cubicBezTo>
                  <a:pt x="720" y="1136"/>
                  <a:pt x="799" y="1263"/>
                  <a:pt x="912" y="1256"/>
                </a:cubicBezTo>
                <a:cubicBezTo>
                  <a:pt x="1025" y="1249"/>
                  <a:pt x="1260" y="996"/>
                  <a:pt x="1352" y="928"/>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Freeform 109">
            <a:extLst>
              <a:ext uri="{FF2B5EF4-FFF2-40B4-BE49-F238E27FC236}">
                <a16:creationId xmlns:a16="http://schemas.microsoft.com/office/drawing/2014/main" id="{6E0F7394-D2F0-431C-921E-D0E739279B86}"/>
              </a:ext>
            </a:extLst>
          </p:cNvPr>
          <p:cNvSpPr>
            <a:spLocks/>
          </p:cNvSpPr>
          <p:nvPr/>
        </p:nvSpPr>
        <p:spPr bwMode="auto">
          <a:xfrm>
            <a:off x="5848671" y="6522479"/>
            <a:ext cx="1016000" cy="1276350"/>
          </a:xfrm>
          <a:custGeom>
            <a:avLst/>
            <a:gdLst>
              <a:gd name="T0" fmla="*/ 0 w 640"/>
              <a:gd name="T1" fmla="*/ 468 h 804"/>
              <a:gd name="T2" fmla="*/ 240 w 640"/>
              <a:gd name="T3" fmla="*/ 756 h 804"/>
              <a:gd name="T4" fmla="*/ 480 w 640"/>
              <a:gd name="T5" fmla="*/ 180 h 804"/>
              <a:gd name="T6" fmla="*/ 568 w 640"/>
              <a:gd name="T7" fmla="*/ 28 h 804"/>
              <a:gd name="T8" fmla="*/ 640 w 640"/>
              <a:gd name="T9" fmla="*/ 12 h 804"/>
            </a:gdLst>
            <a:ahLst/>
            <a:cxnLst>
              <a:cxn ang="0">
                <a:pos x="T0" y="T1"/>
              </a:cxn>
              <a:cxn ang="0">
                <a:pos x="T2" y="T3"/>
              </a:cxn>
              <a:cxn ang="0">
                <a:pos x="T4" y="T5"/>
              </a:cxn>
              <a:cxn ang="0">
                <a:pos x="T6" y="T7"/>
              </a:cxn>
              <a:cxn ang="0">
                <a:pos x="T8" y="T9"/>
              </a:cxn>
            </a:cxnLst>
            <a:rect l="0" t="0" r="r" b="b"/>
            <a:pathLst>
              <a:path w="640" h="804">
                <a:moveTo>
                  <a:pt x="0" y="468"/>
                </a:moveTo>
                <a:cubicBezTo>
                  <a:pt x="80" y="636"/>
                  <a:pt x="160" y="804"/>
                  <a:pt x="240" y="756"/>
                </a:cubicBezTo>
                <a:cubicBezTo>
                  <a:pt x="320" y="708"/>
                  <a:pt x="425" y="301"/>
                  <a:pt x="480" y="180"/>
                </a:cubicBezTo>
                <a:cubicBezTo>
                  <a:pt x="535" y="59"/>
                  <a:pt x="541" y="56"/>
                  <a:pt x="568" y="28"/>
                </a:cubicBezTo>
                <a:cubicBezTo>
                  <a:pt x="595" y="0"/>
                  <a:pt x="625" y="15"/>
                  <a:pt x="640" y="12"/>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Freeform 110">
            <a:extLst>
              <a:ext uri="{FF2B5EF4-FFF2-40B4-BE49-F238E27FC236}">
                <a16:creationId xmlns:a16="http://schemas.microsoft.com/office/drawing/2014/main" id="{51D71DAF-FA5B-46F3-8D37-8E893CA60E21}"/>
              </a:ext>
            </a:extLst>
          </p:cNvPr>
          <p:cNvSpPr>
            <a:spLocks/>
          </p:cNvSpPr>
          <p:nvPr/>
        </p:nvSpPr>
        <p:spPr bwMode="auto">
          <a:xfrm>
            <a:off x="7452046" y="5500129"/>
            <a:ext cx="795338" cy="1054100"/>
          </a:xfrm>
          <a:custGeom>
            <a:avLst/>
            <a:gdLst>
              <a:gd name="T0" fmla="*/ 194 w 501"/>
              <a:gd name="T1" fmla="*/ 664 h 664"/>
              <a:gd name="T2" fmla="*/ 478 w 501"/>
              <a:gd name="T3" fmla="*/ 584 h 664"/>
              <a:gd name="T4" fmla="*/ 334 w 501"/>
              <a:gd name="T5" fmla="*/ 392 h 664"/>
              <a:gd name="T6" fmla="*/ 46 w 501"/>
              <a:gd name="T7" fmla="*/ 296 h 664"/>
              <a:gd name="T8" fmla="*/ 58 w 501"/>
              <a:gd name="T9" fmla="*/ 0 h 664"/>
            </a:gdLst>
            <a:ahLst/>
            <a:cxnLst>
              <a:cxn ang="0">
                <a:pos x="T0" y="T1"/>
              </a:cxn>
              <a:cxn ang="0">
                <a:pos x="T2" y="T3"/>
              </a:cxn>
              <a:cxn ang="0">
                <a:pos x="T4" y="T5"/>
              </a:cxn>
              <a:cxn ang="0">
                <a:pos x="T6" y="T7"/>
              </a:cxn>
              <a:cxn ang="0">
                <a:pos x="T8" y="T9"/>
              </a:cxn>
            </a:cxnLst>
            <a:rect l="0" t="0" r="r" b="b"/>
            <a:pathLst>
              <a:path w="501" h="664">
                <a:moveTo>
                  <a:pt x="194" y="664"/>
                </a:moveTo>
                <a:cubicBezTo>
                  <a:pt x="241" y="650"/>
                  <a:pt x="455" y="629"/>
                  <a:pt x="478" y="584"/>
                </a:cubicBezTo>
                <a:cubicBezTo>
                  <a:pt x="501" y="539"/>
                  <a:pt x="406" y="440"/>
                  <a:pt x="334" y="392"/>
                </a:cubicBezTo>
                <a:cubicBezTo>
                  <a:pt x="262" y="344"/>
                  <a:pt x="92" y="361"/>
                  <a:pt x="46" y="296"/>
                </a:cubicBezTo>
                <a:cubicBezTo>
                  <a:pt x="0" y="231"/>
                  <a:pt x="56" y="62"/>
                  <a:pt x="58" y="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Freeform 111">
            <a:extLst>
              <a:ext uri="{FF2B5EF4-FFF2-40B4-BE49-F238E27FC236}">
                <a16:creationId xmlns:a16="http://schemas.microsoft.com/office/drawing/2014/main" id="{8E5B2AD3-33CA-451C-B582-A626E00D324C}"/>
              </a:ext>
            </a:extLst>
          </p:cNvPr>
          <p:cNvSpPr>
            <a:spLocks/>
          </p:cNvSpPr>
          <p:nvPr/>
        </p:nvSpPr>
        <p:spPr bwMode="auto">
          <a:xfrm>
            <a:off x="5004121" y="4168217"/>
            <a:ext cx="2252663" cy="1830387"/>
          </a:xfrm>
          <a:custGeom>
            <a:avLst/>
            <a:gdLst>
              <a:gd name="T0" fmla="*/ 1388 w 1419"/>
              <a:gd name="T1" fmla="*/ 835 h 1153"/>
              <a:gd name="T2" fmla="*/ 1348 w 1419"/>
              <a:gd name="T3" fmla="*/ 1135 h 1153"/>
              <a:gd name="T4" fmla="*/ 964 w 1419"/>
              <a:gd name="T5" fmla="*/ 943 h 1153"/>
              <a:gd name="T6" fmla="*/ 436 w 1419"/>
              <a:gd name="T7" fmla="*/ 127 h 1153"/>
              <a:gd name="T8" fmla="*/ 0 w 1419"/>
              <a:gd name="T9" fmla="*/ 183 h 1153"/>
            </a:gdLst>
            <a:ahLst/>
            <a:cxnLst>
              <a:cxn ang="0">
                <a:pos x="T0" y="T1"/>
              </a:cxn>
              <a:cxn ang="0">
                <a:pos x="T2" y="T3"/>
              </a:cxn>
              <a:cxn ang="0">
                <a:pos x="T4" y="T5"/>
              </a:cxn>
              <a:cxn ang="0">
                <a:pos x="T6" y="T7"/>
              </a:cxn>
              <a:cxn ang="0">
                <a:pos x="T8" y="T9"/>
              </a:cxn>
            </a:cxnLst>
            <a:rect l="0" t="0" r="r" b="b"/>
            <a:pathLst>
              <a:path w="1419" h="1153">
                <a:moveTo>
                  <a:pt x="1388" y="835"/>
                </a:moveTo>
                <a:cubicBezTo>
                  <a:pt x="1381" y="884"/>
                  <a:pt x="1419" y="1117"/>
                  <a:pt x="1348" y="1135"/>
                </a:cubicBezTo>
                <a:cubicBezTo>
                  <a:pt x="1277" y="1153"/>
                  <a:pt x="1116" y="1111"/>
                  <a:pt x="964" y="943"/>
                </a:cubicBezTo>
                <a:cubicBezTo>
                  <a:pt x="812" y="775"/>
                  <a:pt x="597" y="254"/>
                  <a:pt x="436" y="127"/>
                </a:cubicBezTo>
                <a:cubicBezTo>
                  <a:pt x="275" y="0"/>
                  <a:pt x="91" y="171"/>
                  <a:pt x="0" y="183"/>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4" name="Picture 103">
            <a:extLst>
              <a:ext uri="{FF2B5EF4-FFF2-40B4-BE49-F238E27FC236}">
                <a16:creationId xmlns:a16="http://schemas.microsoft.com/office/drawing/2014/main" id="{894695A9-E7CB-4957-B862-81767034D9A5}"/>
              </a:ext>
            </a:extLst>
          </p:cNvPr>
          <p:cNvPicPr>
            <a:picLocks noChangeAspect="1" noChangeArrowheads="1"/>
          </p:cNvPicPr>
          <p:nvPr/>
        </p:nvPicPr>
        <p:blipFill>
          <a:blip r:embed="rId11" cstate="email">
            <a:clrChange>
              <a:clrFrom>
                <a:srgbClr val="FEFEFE"/>
              </a:clrFrom>
              <a:clrTo>
                <a:srgbClr val="FEFEFE">
                  <a:alpha val="0"/>
                </a:srgbClr>
              </a:clrTo>
            </a:clrChange>
            <a:lum contrast="30000"/>
            <a:extLst>
              <a:ext uri="{28A0092B-C50C-407E-A947-70E740481C1C}">
                <a14:useLocalDpi xmlns:a14="http://schemas.microsoft.com/office/drawing/2010/main"/>
              </a:ext>
            </a:extLst>
          </a:blip>
          <a:srcRect/>
          <a:stretch>
            <a:fillRect/>
          </a:stretch>
        </p:blipFill>
        <p:spPr bwMode="auto">
          <a:xfrm>
            <a:off x="6839271" y="6198629"/>
            <a:ext cx="1066800" cy="658813"/>
          </a:xfrm>
          <a:prstGeom prst="rect">
            <a:avLst/>
          </a:prstGeom>
          <a:noFill/>
          <a:extLst>
            <a:ext uri="{909E8E84-426E-40DD-AFC4-6F175D3DCCD1}">
              <a14:hiddenFill xmlns:a14="http://schemas.microsoft.com/office/drawing/2010/main">
                <a:solidFill>
                  <a:srgbClr val="FFFFFF"/>
                </a:solidFill>
              </a14:hiddenFill>
            </a:ext>
          </a:extLst>
        </p:spPr>
      </p:pic>
      <p:grpSp>
        <p:nvGrpSpPr>
          <p:cNvPr id="145" name="Group 114">
            <a:extLst>
              <a:ext uri="{FF2B5EF4-FFF2-40B4-BE49-F238E27FC236}">
                <a16:creationId xmlns:a16="http://schemas.microsoft.com/office/drawing/2014/main" id="{14971C46-93DF-45F1-8497-30F7F481C586}"/>
              </a:ext>
            </a:extLst>
          </p:cNvPr>
          <p:cNvGrpSpPr>
            <a:grpSpLocks/>
          </p:cNvGrpSpPr>
          <p:nvPr/>
        </p:nvGrpSpPr>
        <p:grpSpPr bwMode="auto">
          <a:xfrm rot="181136">
            <a:off x="7463159" y="4903229"/>
            <a:ext cx="157162" cy="909638"/>
            <a:chOff x="4992" y="1449"/>
            <a:chExt cx="99" cy="573"/>
          </a:xfrm>
        </p:grpSpPr>
        <p:sp>
          <p:nvSpPr>
            <p:cNvPr id="146" name="Line 112">
              <a:extLst>
                <a:ext uri="{FF2B5EF4-FFF2-40B4-BE49-F238E27FC236}">
                  <a16:creationId xmlns:a16="http://schemas.microsoft.com/office/drawing/2014/main" id="{5AFA6AF6-C4BB-4591-98F1-9E14A6A291CA}"/>
                </a:ext>
              </a:extLst>
            </p:cNvPr>
            <p:cNvSpPr>
              <a:spLocks noChangeShapeType="1"/>
            </p:cNvSpPr>
            <p:nvPr/>
          </p:nvSpPr>
          <p:spPr bwMode="auto">
            <a:xfrm flipH="1" flipV="1">
              <a:off x="4992" y="1449"/>
              <a:ext cx="48"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Line 113">
              <a:extLst>
                <a:ext uri="{FF2B5EF4-FFF2-40B4-BE49-F238E27FC236}">
                  <a16:creationId xmlns:a16="http://schemas.microsoft.com/office/drawing/2014/main" id="{FBF8EE6D-EC64-4132-91AD-C03C74319817}"/>
                </a:ext>
              </a:extLst>
            </p:cNvPr>
            <p:cNvSpPr>
              <a:spLocks noChangeShapeType="1"/>
            </p:cNvSpPr>
            <p:nvPr/>
          </p:nvSpPr>
          <p:spPr bwMode="auto">
            <a:xfrm flipH="1" flipV="1">
              <a:off x="5043" y="1734"/>
              <a:ext cx="48"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8" name="Picture 102">
            <a:extLst>
              <a:ext uri="{FF2B5EF4-FFF2-40B4-BE49-F238E27FC236}">
                <a16:creationId xmlns:a16="http://schemas.microsoft.com/office/drawing/2014/main" id="{B5C9D2AE-DC84-4766-8A17-FBDC12333F7A}"/>
              </a:ext>
            </a:extLst>
          </p:cNvPr>
          <p:cNvPicPr>
            <a:picLocks noChangeAspect="1" noChangeArrowheads="1"/>
          </p:cNvPicPr>
          <p:nvPr/>
        </p:nvPicPr>
        <p:blipFill>
          <a:blip r:embed="rId12" cstate="email">
            <a:clrChange>
              <a:clrFrom>
                <a:srgbClr val="FEFEFE"/>
              </a:clrFrom>
              <a:clrTo>
                <a:srgbClr val="FEFEFE">
                  <a:alpha val="0"/>
                </a:srgbClr>
              </a:clrTo>
            </a:clrChange>
            <a:lum bright="-6000" contrast="48000"/>
            <a:extLst>
              <a:ext uri="{28A0092B-C50C-407E-A947-70E740481C1C}">
                <a14:useLocalDpi xmlns:a14="http://schemas.microsoft.com/office/drawing/2010/main"/>
              </a:ext>
            </a:extLst>
          </a:blip>
          <a:srcRect/>
          <a:stretch>
            <a:fillRect/>
          </a:stretch>
        </p:blipFill>
        <p:spPr bwMode="auto">
          <a:xfrm>
            <a:off x="6791646" y="6384367"/>
            <a:ext cx="11207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3" descr="bientrotayquay">
            <a:extLst>
              <a:ext uri="{FF2B5EF4-FFF2-40B4-BE49-F238E27FC236}">
                <a16:creationId xmlns:a16="http://schemas.microsoft.com/office/drawing/2014/main" id="{3092E88F-0BAB-47FD-95C9-2054104F1486}"/>
              </a:ext>
            </a:extLst>
          </p:cNvPr>
          <p:cNvPicPr>
            <a:picLocks noChangeAspect="1" noChangeArrowheads="1"/>
          </p:cNvPicPr>
          <p:nvPr/>
        </p:nvPicPr>
        <p:blipFill>
          <a:blip r:embed="rId6" cstate="email">
            <a:clrChange>
              <a:clrFrom>
                <a:srgbClr val="FFFFFF"/>
              </a:clrFrom>
              <a:clrTo>
                <a:srgbClr val="FFFFFF">
                  <a:alpha val="0"/>
                </a:srgbClr>
              </a:clrTo>
            </a:clrChange>
            <a:lum contrast="18000"/>
            <a:extLst>
              <a:ext uri="{28A0092B-C50C-407E-A947-70E740481C1C}">
                <a14:useLocalDpi xmlns:a14="http://schemas.microsoft.com/office/drawing/2010/main"/>
              </a:ext>
            </a:extLst>
          </a:blip>
          <a:srcRect/>
          <a:stretch>
            <a:fillRect/>
          </a:stretch>
        </p:blipFill>
        <p:spPr bwMode="auto">
          <a:xfrm>
            <a:off x="13352227" y="6198629"/>
            <a:ext cx="1166813" cy="118903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namchamdien">
            <a:extLst>
              <a:ext uri="{FF2B5EF4-FFF2-40B4-BE49-F238E27FC236}">
                <a16:creationId xmlns:a16="http://schemas.microsoft.com/office/drawing/2014/main" id="{EF4633FF-CF50-4367-A685-68FC50871B40}"/>
              </a:ext>
            </a:extLst>
          </p:cNvPr>
          <p:cNvPicPr>
            <a:picLocks noChangeAspect="1" noChangeArrowheads="1"/>
          </p:cNvPicPr>
          <p:nvPr/>
        </p:nvPicPr>
        <p:blipFill>
          <a:blip r:embed="rId7" cstate="email">
            <a:clrChange>
              <a:clrFrom>
                <a:srgbClr val="FFFFFF"/>
              </a:clrFrom>
              <a:clrTo>
                <a:srgbClr val="FFFFFF">
                  <a:alpha val="0"/>
                </a:srgbClr>
              </a:clrTo>
            </a:clrChange>
            <a:lum contrast="24000"/>
            <a:extLst>
              <a:ext uri="{28A0092B-C50C-407E-A947-70E740481C1C}">
                <a14:useLocalDpi xmlns:a14="http://schemas.microsoft.com/office/drawing/2010/main"/>
              </a:ext>
            </a:extLst>
          </a:blip>
          <a:srcRect/>
          <a:stretch>
            <a:fillRect/>
          </a:stretch>
        </p:blipFill>
        <p:spPr bwMode="auto">
          <a:xfrm>
            <a:off x="12895027" y="3479242"/>
            <a:ext cx="1000125" cy="1266825"/>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5">
            <a:extLst>
              <a:ext uri="{FF2B5EF4-FFF2-40B4-BE49-F238E27FC236}">
                <a16:creationId xmlns:a16="http://schemas.microsoft.com/office/drawing/2014/main" id="{1C0EA0D4-82CC-4AB0-AD50-1F78577272B7}"/>
              </a:ext>
            </a:extLst>
          </p:cNvPr>
          <p:cNvSpPr>
            <a:spLocks noChangeArrowheads="1"/>
          </p:cNvSpPr>
          <p:nvPr/>
        </p:nvSpPr>
        <p:spPr bwMode="auto">
          <a:xfrm>
            <a:off x="11904427" y="5436629"/>
            <a:ext cx="2008188" cy="146050"/>
          </a:xfrm>
          <a:prstGeom prst="rect">
            <a:avLst/>
          </a:prstGeom>
          <a:solidFill>
            <a:schemeClr val="tx2"/>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Rectangle 6">
            <a:extLst>
              <a:ext uri="{FF2B5EF4-FFF2-40B4-BE49-F238E27FC236}">
                <a16:creationId xmlns:a16="http://schemas.microsoft.com/office/drawing/2014/main" id="{699ABD4D-5757-4991-A90F-7F2E351E1535}"/>
              </a:ext>
            </a:extLst>
          </p:cNvPr>
          <p:cNvSpPr>
            <a:spLocks noChangeArrowheads="1"/>
          </p:cNvSpPr>
          <p:nvPr/>
        </p:nvSpPr>
        <p:spPr bwMode="auto">
          <a:xfrm flipH="1">
            <a:off x="12418777" y="3303029"/>
            <a:ext cx="76200" cy="2103438"/>
          </a:xfrm>
          <a:prstGeom prst="rect">
            <a:avLst/>
          </a:prstGeom>
          <a:solidFill>
            <a:schemeClr val="tx2"/>
          </a:solidFill>
          <a:ln w="381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Rectangle 7">
            <a:extLst>
              <a:ext uri="{FF2B5EF4-FFF2-40B4-BE49-F238E27FC236}">
                <a16:creationId xmlns:a16="http://schemas.microsoft.com/office/drawing/2014/main" id="{9C4B9878-D9D1-4C97-956D-36610C47F697}"/>
              </a:ext>
            </a:extLst>
          </p:cNvPr>
          <p:cNvSpPr>
            <a:spLocks noChangeArrowheads="1"/>
          </p:cNvSpPr>
          <p:nvPr/>
        </p:nvSpPr>
        <p:spPr bwMode="auto">
          <a:xfrm>
            <a:off x="12496565" y="3499879"/>
            <a:ext cx="1401762" cy="49213"/>
          </a:xfrm>
          <a:prstGeom prst="rect">
            <a:avLst/>
          </a:prstGeom>
          <a:solidFill>
            <a:schemeClr val="tx2"/>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Rectangle 8">
            <a:extLst>
              <a:ext uri="{FF2B5EF4-FFF2-40B4-BE49-F238E27FC236}">
                <a16:creationId xmlns:a16="http://schemas.microsoft.com/office/drawing/2014/main" id="{FB1A9687-5541-4257-B6EB-C1B89D0A439E}"/>
              </a:ext>
            </a:extLst>
          </p:cNvPr>
          <p:cNvSpPr>
            <a:spLocks noChangeArrowheads="1"/>
          </p:cNvSpPr>
          <p:nvPr/>
        </p:nvSpPr>
        <p:spPr bwMode="auto">
          <a:xfrm>
            <a:off x="12361627" y="3455429"/>
            <a:ext cx="185738" cy="98425"/>
          </a:xfrm>
          <a:prstGeom prst="rect">
            <a:avLst/>
          </a:prstGeom>
          <a:solidFill>
            <a:schemeClr val="tx2"/>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5" name="Group 9">
            <a:extLst>
              <a:ext uri="{FF2B5EF4-FFF2-40B4-BE49-F238E27FC236}">
                <a16:creationId xmlns:a16="http://schemas.microsoft.com/office/drawing/2014/main" id="{00DFB99B-6EF7-4AD7-9EAA-9428402046F4}"/>
              </a:ext>
            </a:extLst>
          </p:cNvPr>
          <p:cNvGrpSpPr>
            <a:grpSpLocks/>
          </p:cNvGrpSpPr>
          <p:nvPr/>
        </p:nvGrpSpPr>
        <p:grpSpPr bwMode="auto">
          <a:xfrm>
            <a:off x="12971227" y="4698442"/>
            <a:ext cx="796925" cy="271462"/>
            <a:chOff x="4176" y="2160"/>
            <a:chExt cx="502" cy="171"/>
          </a:xfrm>
        </p:grpSpPr>
        <p:grpSp>
          <p:nvGrpSpPr>
            <p:cNvPr id="156" name="Group 10">
              <a:extLst>
                <a:ext uri="{FF2B5EF4-FFF2-40B4-BE49-F238E27FC236}">
                  <a16:creationId xmlns:a16="http://schemas.microsoft.com/office/drawing/2014/main" id="{0E0CF60F-946B-4B08-9E52-B38BF23613FE}"/>
                </a:ext>
              </a:extLst>
            </p:cNvPr>
            <p:cNvGrpSpPr>
              <a:grpSpLocks/>
            </p:cNvGrpSpPr>
            <p:nvPr/>
          </p:nvGrpSpPr>
          <p:grpSpPr bwMode="auto">
            <a:xfrm rot="10602233">
              <a:off x="4368" y="2160"/>
              <a:ext cx="118" cy="123"/>
              <a:chOff x="3744" y="1392"/>
              <a:chExt cx="192" cy="192"/>
            </a:xfrm>
          </p:grpSpPr>
          <p:sp>
            <p:nvSpPr>
              <p:cNvPr id="193" name="Line 11">
                <a:extLst>
                  <a:ext uri="{FF2B5EF4-FFF2-40B4-BE49-F238E27FC236}">
                    <a16:creationId xmlns:a16="http://schemas.microsoft.com/office/drawing/2014/main" id="{B8199F57-D2CE-4E3C-B4AB-A86D20A05521}"/>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 name="Oval 12">
                <a:extLst>
                  <a:ext uri="{FF2B5EF4-FFF2-40B4-BE49-F238E27FC236}">
                    <a16:creationId xmlns:a16="http://schemas.microsoft.com/office/drawing/2014/main" id="{9B6ED0DE-1C04-4F42-BCED-47449D072864}"/>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7" name="Group 13">
              <a:extLst>
                <a:ext uri="{FF2B5EF4-FFF2-40B4-BE49-F238E27FC236}">
                  <a16:creationId xmlns:a16="http://schemas.microsoft.com/office/drawing/2014/main" id="{FCD7949A-C41C-4C08-866C-653ECFB0B685}"/>
                </a:ext>
              </a:extLst>
            </p:cNvPr>
            <p:cNvGrpSpPr>
              <a:grpSpLocks/>
            </p:cNvGrpSpPr>
            <p:nvPr/>
          </p:nvGrpSpPr>
          <p:grpSpPr bwMode="auto">
            <a:xfrm>
              <a:off x="4560" y="2160"/>
              <a:ext cx="118" cy="122"/>
              <a:chOff x="3744" y="1392"/>
              <a:chExt cx="192" cy="192"/>
            </a:xfrm>
          </p:grpSpPr>
          <p:sp>
            <p:nvSpPr>
              <p:cNvPr id="191" name="Line 14">
                <a:extLst>
                  <a:ext uri="{FF2B5EF4-FFF2-40B4-BE49-F238E27FC236}">
                    <a16:creationId xmlns:a16="http://schemas.microsoft.com/office/drawing/2014/main" id="{CE7DE38D-EA45-4D6C-9D9F-AB05396E9916}"/>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 name="Oval 15">
                <a:extLst>
                  <a:ext uri="{FF2B5EF4-FFF2-40B4-BE49-F238E27FC236}">
                    <a16:creationId xmlns:a16="http://schemas.microsoft.com/office/drawing/2014/main" id="{F18E5296-84CA-4780-A668-25ACF8CDD6CB}"/>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8" name="Group 16">
              <a:extLst>
                <a:ext uri="{FF2B5EF4-FFF2-40B4-BE49-F238E27FC236}">
                  <a16:creationId xmlns:a16="http://schemas.microsoft.com/office/drawing/2014/main" id="{D7721C0B-0153-4E86-9410-D75A438DBDD6}"/>
                </a:ext>
              </a:extLst>
            </p:cNvPr>
            <p:cNvGrpSpPr>
              <a:grpSpLocks/>
            </p:cNvGrpSpPr>
            <p:nvPr/>
          </p:nvGrpSpPr>
          <p:grpSpPr bwMode="auto">
            <a:xfrm rot="5400000">
              <a:off x="4222" y="2162"/>
              <a:ext cx="122" cy="118"/>
              <a:chOff x="3744" y="1392"/>
              <a:chExt cx="192" cy="192"/>
            </a:xfrm>
          </p:grpSpPr>
          <p:sp>
            <p:nvSpPr>
              <p:cNvPr id="189" name="Line 17">
                <a:extLst>
                  <a:ext uri="{FF2B5EF4-FFF2-40B4-BE49-F238E27FC236}">
                    <a16:creationId xmlns:a16="http://schemas.microsoft.com/office/drawing/2014/main" id="{5861FEBC-2208-4B16-BCEA-DB3080ADCC98}"/>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 name="Oval 18">
                <a:extLst>
                  <a:ext uri="{FF2B5EF4-FFF2-40B4-BE49-F238E27FC236}">
                    <a16:creationId xmlns:a16="http://schemas.microsoft.com/office/drawing/2014/main" id="{EBB78EC1-FB20-4917-86DE-78284379A340}"/>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9" name="Group 19">
              <a:extLst>
                <a:ext uri="{FF2B5EF4-FFF2-40B4-BE49-F238E27FC236}">
                  <a16:creationId xmlns:a16="http://schemas.microsoft.com/office/drawing/2014/main" id="{8C393BF1-1364-49C0-BDAC-6CD5EB6A8E44}"/>
                </a:ext>
              </a:extLst>
            </p:cNvPr>
            <p:cNvGrpSpPr>
              <a:grpSpLocks/>
            </p:cNvGrpSpPr>
            <p:nvPr/>
          </p:nvGrpSpPr>
          <p:grpSpPr bwMode="auto">
            <a:xfrm>
              <a:off x="4320" y="2208"/>
              <a:ext cx="118" cy="123"/>
              <a:chOff x="3744" y="1392"/>
              <a:chExt cx="192" cy="192"/>
            </a:xfrm>
          </p:grpSpPr>
          <p:sp>
            <p:nvSpPr>
              <p:cNvPr id="187" name="Line 20">
                <a:extLst>
                  <a:ext uri="{FF2B5EF4-FFF2-40B4-BE49-F238E27FC236}">
                    <a16:creationId xmlns:a16="http://schemas.microsoft.com/office/drawing/2014/main" id="{4C1D138E-588C-4381-AFD4-E1FF3BC6ECD9}"/>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Oval 21">
                <a:extLst>
                  <a:ext uri="{FF2B5EF4-FFF2-40B4-BE49-F238E27FC236}">
                    <a16:creationId xmlns:a16="http://schemas.microsoft.com/office/drawing/2014/main" id="{76008BC2-AA6B-4330-B2E6-F93FAC156A38}"/>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0" name="Group 22">
              <a:extLst>
                <a:ext uri="{FF2B5EF4-FFF2-40B4-BE49-F238E27FC236}">
                  <a16:creationId xmlns:a16="http://schemas.microsoft.com/office/drawing/2014/main" id="{F7DBBDB6-5828-4466-A7CD-BE65CB2FAA71}"/>
                </a:ext>
              </a:extLst>
            </p:cNvPr>
            <p:cNvGrpSpPr>
              <a:grpSpLocks/>
            </p:cNvGrpSpPr>
            <p:nvPr/>
          </p:nvGrpSpPr>
          <p:grpSpPr bwMode="auto">
            <a:xfrm>
              <a:off x="4176" y="2160"/>
              <a:ext cx="118" cy="122"/>
              <a:chOff x="3744" y="1392"/>
              <a:chExt cx="192" cy="192"/>
            </a:xfrm>
          </p:grpSpPr>
          <p:sp>
            <p:nvSpPr>
              <p:cNvPr id="185" name="Line 23">
                <a:extLst>
                  <a:ext uri="{FF2B5EF4-FFF2-40B4-BE49-F238E27FC236}">
                    <a16:creationId xmlns:a16="http://schemas.microsoft.com/office/drawing/2014/main" id="{CDFD89C8-35C9-44A2-9780-C2BD45979FD2}"/>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Oval 24">
                <a:extLst>
                  <a:ext uri="{FF2B5EF4-FFF2-40B4-BE49-F238E27FC236}">
                    <a16:creationId xmlns:a16="http://schemas.microsoft.com/office/drawing/2014/main" id="{F2618D4A-0781-4BEF-BE97-4C32D144CCEA}"/>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1" name="Group 25">
              <a:extLst>
                <a:ext uri="{FF2B5EF4-FFF2-40B4-BE49-F238E27FC236}">
                  <a16:creationId xmlns:a16="http://schemas.microsoft.com/office/drawing/2014/main" id="{2AF8EA27-0F0F-407E-B3DA-9CA3BAD9626F}"/>
                </a:ext>
              </a:extLst>
            </p:cNvPr>
            <p:cNvGrpSpPr>
              <a:grpSpLocks/>
            </p:cNvGrpSpPr>
            <p:nvPr/>
          </p:nvGrpSpPr>
          <p:grpSpPr bwMode="auto">
            <a:xfrm rot="16667525">
              <a:off x="4317" y="2211"/>
              <a:ext cx="123" cy="118"/>
              <a:chOff x="3744" y="1392"/>
              <a:chExt cx="192" cy="192"/>
            </a:xfrm>
          </p:grpSpPr>
          <p:sp>
            <p:nvSpPr>
              <p:cNvPr id="183" name="Line 26">
                <a:extLst>
                  <a:ext uri="{FF2B5EF4-FFF2-40B4-BE49-F238E27FC236}">
                    <a16:creationId xmlns:a16="http://schemas.microsoft.com/office/drawing/2014/main" id="{8C8BB852-835B-4DDE-8EAB-3A1D2043406F}"/>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Oval 27">
                <a:extLst>
                  <a:ext uri="{FF2B5EF4-FFF2-40B4-BE49-F238E27FC236}">
                    <a16:creationId xmlns:a16="http://schemas.microsoft.com/office/drawing/2014/main" id="{FF7D5CE7-DA15-455E-8E69-FE8BCC2EFC56}"/>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 name="Group 28">
              <a:extLst>
                <a:ext uri="{FF2B5EF4-FFF2-40B4-BE49-F238E27FC236}">
                  <a16:creationId xmlns:a16="http://schemas.microsoft.com/office/drawing/2014/main" id="{D857C4E9-718C-4A73-8943-077C6F215F3C}"/>
                </a:ext>
              </a:extLst>
            </p:cNvPr>
            <p:cNvGrpSpPr>
              <a:grpSpLocks/>
            </p:cNvGrpSpPr>
            <p:nvPr/>
          </p:nvGrpSpPr>
          <p:grpSpPr bwMode="auto">
            <a:xfrm rot="10602233">
              <a:off x="4176" y="2208"/>
              <a:ext cx="118" cy="123"/>
              <a:chOff x="3744" y="1392"/>
              <a:chExt cx="192" cy="192"/>
            </a:xfrm>
          </p:grpSpPr>
          <p:sp>
            <p:nvSpPr>
              <p:cNvPr id="181" name="Line 29">
                <a:extLst>
                  <a:ext uri="{FF2B5EF4-FFF2-40B4-BE49-F238E27FC236}">
                    <a16:creationId xmlns:a16="http://schemas.microsoft.com/office/drawing/2014/main" id="{28791E96-D80E-40C0-896D-081A5B5B5301}"/>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Oval 30">
                <a:extLst>
                  <a:ext uri="{FF2B5EF4-FFF2-40B4-BE49-F238E27FC236}">
                    <a16:creationId xmlns:a16="http://schemas.microsoft.com/office/drawing/2014/main" id="{DD75DBD2-A5CA-44DB-A50E-33E69FC0C17F}"/>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3" name="Group 31">
              <a:extLst>
                <a:ext uri="{FF2B5EF4-FFF2-40B4-BE49-F238E27FC236}">
                  <a16:creationId xmlns:a16="http://schemas.microsoft.com/office/drawing/2014/main" id="{1CFD4DF4-44E0-4303-96F2-C6A3C3B7F919}"/>
                </a:ext>
              </a:extLst>
            </p:cNvPr>
            <p:cNvGrpSpPr>
              <a:grpSpLocks/>
            </p:cNvGrpSpPr>
            <p:nvPr/>
          </p:nvGrpSpPr>
          <p:grpSpPr bwMode="auto">
            <a:xfrm rot="10550329">
              <a:off x="4224" y="2160"/>
              <a:ext cx="118" cy="122"/>
              <a:chOff x="3744" y="1392"/>
              <a:chExt cx="192" cy="192"/>
            </a:xfrm>
          </p:grpSpPr>
          <p:sp>
            <p:nvSpPr>
              <p:cNvPr id="179" name="Line 32">
                <a:extLst>
                  <a:ext uri="{FF2B5EF4-FFF2-40B4-BE49-F238E27FC236}">
                    <a16:creationId xmlns:a16="http://schemas.microsoft.com/office/drawing/2014/main" id="{B8D888E6-8E44-4C0D-9410-AED0644E5A1C}"/>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 name="Oval 33">
                <a:extLst>
                  <a:ext uri="{FF2B5EF4-FFF2-40B4-BE49-F238E27FC236}">
                    <a16:creationId xmlns:a16="http://schemas.microsoft.com/office/drawing/2014/main" id="{7D1ECFD4-1409-4987-980A-3A68E90636E5}"/>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4" name="Group 34">
              <a:extLst>
                <a:ext uri="{FF2B5EF4-FFF2-40B4-BE49-F238E27FC236}">
                  <a16:creationId xmlns:a16="http://schemas.microsoft.com/office/drawing/2014/main" id="{AE1A69BB-A9C2-405C-A9B4-D8D1EE60EE76}"/>
                </a:ext>
              </a:extLst>
            </p:cNvPr>
            <p:cNvGrpSpPr>
              <a:grpSpLocks/>
            </p:cNvGrpSpPr>
            <p:nvPr/>
          </p:nvGrpSpPr>
          <p:grpSpPr bwMode="auto">
            <a:xfrm rot="5400000">
              <a:off x="4366" y="2162"/>
              <a:ext cx="122" cy="118"/>
              <a:chOff x="3744" y="1392"/>
              <a:chExt cx="192" cy="192"/>
            </a:xfrm>
          </p:grpSpPr>
          <p:sp>
            <p:nvSpPr>
              <p:cNvPr id="177" name="Line 35">
                <a:extLst>
                  <a:ext uri="{FF2B5EF4-FFF2-40B4-BE49-F238E27FC236}">
                    <a16:creationId xmlns:a16="http://schemas.microsoft.com/office/drawing/2014/main" id="{19C606AA-E0F4-4A41-B6D0-755198E195B8}"/>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 name="Oval 36">
                <a:extLst>
                  <a:ext uri="{FF2B5EF4-FFF2-40B4-BE49-F238E27FC236}">
                    <a16:creationId xmlns:a16="http://schemas.microsoft.com/office/drawing/2014/main" id="{4E74DDB0-0750-475D-A9DD-E17BF6B07680}"/>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5" name="Group 37">
              <a:extLst>
                <a:ext uri="{FF2B5EF4-FFF2-40B4-BE49-F238E27FC236}">
                  <a16:creationId xmlns:a16="http://schemas.microsoft.com/office/drawing/2014/main" id="{785EE008-CFDB-4671-A05F-88CE66874A16}"/>
                </a:ext>
              </a:extLst>
            </p:cNvPr>
            <p:cNvGrpSpPr>
              <a:grpSpLocks/>
            </p:cNvGrpSpPr>
            <p:nvPr/>
          </p:nvGrpSpPr>
          <p:grpSpPr bwMode="auto">
            <a:xfrm rot="2700000">
              <a:off x="4461" y="2163"/>
              <a:ext cx="123" cy="117"/>
              <a:chOff x="3744" y="1392"/>
              <a:chExt cx="192" cy="192"/>
            </a:xfrm>
          </p:grpSpPr>
          <p:sp>
            <p:nvSpPr>
              <p:cNvPr id="175" name="Line 38">
                <a:extLst>
                  <a:ext uri="{FF2B5EF4-FFF2-40B4-BE49-F238E27FC236}">
                    <a16:creationId xmlns:a16="http://schemas.microsoft.com/office/drawing/2014/main" id="{F1CEF1CD-514A-44B3-A122-FE32B629C95E}"/>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 name="Oval 39">
                <a:extLst>
                  <a:ext uri="{FF2B5EF4-FFF2-40B4-BE49-F238E27FC236}">
                    <a16:creationId xmlns:a16="http://schemas.microsoft.com/office/drawing/2014/main" id="{A6E23368-566A-486A-9E74-9AA11AC5E72E}"/>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6" name="Group 40">
              <a:extLst>
                <a:ext uri="{FF2B5EF4-FFF2-40B4-BE49-F238E27FC236}">
                  <a16:creationId xmlns:a16="http://schemas.microsoft.com/office/drawing/2014/main" id="{7C025CB5-9D92-4F1E-9627-174E586BDB96}"/>
                </a:ext>
              </a:extLst>
            </p:cNvPr>
            <p:cNvGrpSpPr>
              <a:grpSpLocks/>
            </p:cNvGrpSpPr>
            <p:nvPr/>
          </p:nvGrpSpPr>
          <p:grpSpPr bwMode="auto">
            <a:xfrm rot="16667525">
              <a:off x="4557" y="2163"/>
              <a:ext cx="123" cy="117"/>
              <a:chOff x="3744" y="1392"/>
              <a:chExt cx="192" cy="192"/>
            </a:xfrm>
          </p:grpSpPr>
          <p:sp>
            <p:nvSpPr>
              <p:cNvPr id="173" name="Line 41">
                <a:extLst>
                  <a:ext uri="{FF2B5EF4-FFF2-40B4-BE49-F238E27FC236}">
                    <a16:creationId xmlns:a16="http://schemas.microsoft.com/office/drawing/2014/main" id="{FC0F4F16-EDC3-412C-96E8-77EBE66C466C}"/>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Oval 42">
                <a:extLst>
                  <a:ext uri="{FF2B5EF4-FFF2-40B4-BE49-F238E27FC236}">
                    <a16:creationId xmlns:a16="http://schemas.microsoft.com/office/drawing/2014/main" id="{B436A10F-292E-449E-A0BF-3AEECB41F55A}"/>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7" name="Group 43">
              <a:extLst>
                <a:ext uri="{FF2B5EF4-FFF2-40B4-BE49-F238E27FC236}">
                  <a16:creationId xmlns:a16="http://schemas.microsoft.com/office/drawing/2014/main" id="{7DC98B8B-5580-4AC4-AEB6-E2BBED7E3C95}"/>
                </a:ext>
              </a:extLst>
            </p:cNvPr>
            <p:cNvGrpSpPr>
              <a:grpSpLocks/>
            </p:cNvGrpSpPr>
            <p:nvPr/>
          </p:nvGrpSpPr>
          <p:grpSpPr bwMode="auto">
            <a:xfrm>
              <a:off x="4272" y="2208"/>
              <a:ext cx="118" cy="123"/>
              <a:chOff x="3744" y="1392"/>
              <a:chExt cx="192" cy="192"/>
            </a:xfrm>
          </p:grpSpPr>
          <p:sp>
            <p:nvSpPr>
              <p:cNvPr id="171" name="Line 44">
                <a:extLst>
                  <a:ext uri="{FF2B5EF4-FFF2-40B4-BE49-F238E27FC236}">
                    <a16:creationId xmlns:a16="http://schemas.microsoft.com/office/drawing/2014/main" id="{88C8344A-9DC8-4226-BEE9-345F3AD4383B}"/>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Oval 45">
                <a:extLst>
                  <a:ext uri="{FF2B5EF4-FFF2-40B4-BE49-F238E27FC236}">
                    <a16:creationId xmlns:a16="http://schemas.microsoft.com/office/drawing/2014/main" id="{47841984-C621-43ED-AE7D-248BBF507E9C}"/>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8" name="Group 46">
              <a:extLst>
                <a:ext uri="{FF2B5EF4-FFF2-40B4-BE49-F238E27FC236}">
                  <a16:creationId xmlns:a16="http://schemas.microsoft.com/office/drawing/2014/main" id="{9095C896-ACA3-4B95-AB8E-47B70412B721}"/>
                </a:ext>
              </a:extLst>
            </p:cNvPr>
            <p:cNvGrpSpPr>
              <a:grpSpLocks/>
            </p:cNvGrpSpPr>
            <p:nvPr/>
          </p:nvGrpSpPr>
          <p:grpSpPr bwMode="auto">
            <a:xfrm rot="16667525">
              <a:off x="4317" y="2211"/>
              <a:ext cx="123" cy="117"/>
              <a:chOff x="3744" y="1392"/>
              <a:chExt cx="192" cy="192"/>
            </a:xfrm>
          </p:grpSpPr>
          <p:sp>
            <p:nvSpPr>
              <p:cNvPr id="169" name="Line 47">
                <a:extLst>
                  <a:ext uri="{FF2B5EF4-FFF2-40B4-BE49-F238E27FC236}">
                    <a16:creationId xmlns:a16="http://schemas.microsoft.com/office/drawing/2014/main" id="{30D867C5-E531-439D-B234-5EDE751E883E}"/>
                  </a:ext>
                </a:extLst>
              </p:cNvPr>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Oval 48">
                <a:extLst>
                  <a:ext uri="{FF2B5EF4-FFF2-40B4-BE49-F238E27FC236}">
                    <a16:creationId xmlns:a16="http://schemas.microsoft.com/office/drawing/2014/main" id="{A5D0FC60-336E-4156-A0C1-A6A2E90559C4}"/>
                  </a:ext>
                </a:extLst>
              </p:cNvPr>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5" name="Text Box 49">
            <a:extLst>
              <a:ext uri="{FF2B5EF4-FFF2-40B4-BE49-F238E27FC236}">
                <a16:creationId xmlns:a16="http://schemas.microsoft.com/office/drawing/2014/main" id="{796C73C5-5D3C-4E21-BC91-5DD5034BB25A}"/>
              </a:ext>
            </a:extLst>
          </p:cNvPr>
          <p:cNvSpPr txBox="1">
            <a:spLocks noChangeArrowheads="1"/>
          </p:cNvSpPr>
          <p:nvPr/>
        </p:nvSpPr>
        <p:spPr bwMode="auto">
          <a:xfrm>
            <a:off x="14395628" y="3173873"/>
            <a:ext cx="16002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t>lõi thép</a:t>
            </a:r>
          </a:p>
        </p:txBody>
      </p:sp>
      <p:sp>
        <p:nvSpPr>
          <p:cNvPr id="196" name="Text Box 51">
            <a:extLst>
              <a:ext uri="{FF2B5EF4-FFF2-40B4-BE49-F238E27FC236}">
                <a16:creationId xmlns:a16="http://schemas.microsoft.com/office/drawing/2014/main" id="{697D7FC3-362F-4D6A-8C36-45AC0B576043}"/>
              </a:ext>
            </a:extLst>
          </p:cNvPr>
          <p:cNvSpPr txBox="1">
            <a:spLocks noChangeArrowheads="1"/>
          </p:cNvSpPr>
          <p:nvPr/>
        </p:nvSpPr>
        <p:spPr bwMode="auto">
          <a:xfrm>
            <a:off x="14038026" y="4065029"/>
            <a:ext cx="14192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2400"/>
              <a:t>đinh sắt</a:t>
            </a:r>
          </a:p>
        </p:txBody>
      </p:sp>
      <p:sp>
        <p:nvSpPr>
          <p:cNvPr id="197" name="Line 52">
            <a:extLst>
              <a:ext uri="{FF2B5EF4-FFF2-40B4-BE49-F238E27FC236}">
                <a16:creationId xmlns:a16="http://schemas.microsoft.com/office/drawing/2014/main" id="{DC6F8989-ABD7-4451-BA88-55A72ACAE2BA}"/>
              </a:ext>
            </a:extLst>
          </p:cNvPr>
          <p:cNvSpPr>
            <a:spLocks noChangeShapeType="1"/>
          </p:cNvSpPr>
          <p:nvPr/>
        </p:nvSpPr>
        <p:spPr bwMode="auto">
          <a:xfrm flipH="1">
            <a:off x="13885627" y="4446029"/>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8" name="Group 53">
            <a:extLst>
              <a:ext uri="{FF2B5EF4-FFF2-40B4-BE49-F238E27FC236}">
                <a16:creationId xmlns:a16="http://schemas.microsoft.com/office/drawing/2014/main" id="{3A31809F-D6B1-4E71-AD0C-24BCBD06BB68}"/>
              </a:ext>
            </a:extLst>
          </p:cNvPr>
          <p:cNvGrpSpPr>
            <a:grpSpLocks/>
          </p:cNvGrpSpPr>
          <p:nvPr/>
        </p:nvGrpSpPr>
        <p:grpSpPr bwMode="auto">
          <a:xfrm>
            <a:off x="10456627" y="5817629"/>
            <a:ext cx="1752600" cy="1584325"/>
            <a:chOff x="1008" y="2256"/>
            <a:chExt cx="1104" cy="998"/>
          </a:xfrm>
        </p:grpSpPr>
        <p:pic>
          <p:nvPicPr>
            <p:cNvPr id="199" name="Picture 54" descr="HopPin2">
              <a:extLst>
                <a:ext uri="{FF2B5EF4-FFF2-40B4-BE49-F238E27FC236}">
                  <a16:creationId xmlns:a16="http://schemas.microsoft.com/office/drawing/2014/main" id="{CC402A39-D0EE-444A-8B25-49C61A4F6E47}"/>
                </a:ext>
              </a:extLst>
            </p:cNvPr>
            <p:cNvPicPr>
              <a:picLocks noChangeAspect="1" noChangeArrowheads="1"/>
            </p:cNvPicPr>
            <p:nvPr/>
          </p:nvPicPr>
          <p:blipFill>
            <a:blip r:embed="rId8" cstate="email">
              <a:clrChange>
                <a:clrFrom>
                  <a:srgbClr val="FFFFFF"/>
                </a:clrFrom>
                <a:clrTo>
                  <a:srgbClr val="FFFFFF">
                    <a:alpha val="0"/>
                  </a:srgbClr>
                </a:clrTo>
              </a:clrChange>
              <a:lum bright="-48000" contrast="54000"/>
              <a:extLst>
                <a:ext uri="{28A0092B-C50C-407E-A947-70E740481C1C}">
                  <a14:useLocalDpi xmlns:a14="http://schemas.microsoft.com/office/drawing/2010/main"/>
                </a:ext>
              </a:extLst>
            </a:blip>
            <a:srcRect/>
            <a:stretch>
              <a:fillRect/>
            </a:stretch>
          </p:blipFill>
          <p:spPr bwMode="auto">
            <a:xfrm rot="5400000">
              <a:off x="1061" y="2203"/>
              <a:ext cx="998" cy="1104"/>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55" descr="pin">
              <a:extLst>
                <a:ext uri="{FF2B5EF4-FFF2-40B4-BE49-F238E27FC236}">
                  <a16:creationId xmlns:a16="http://schemas.microsoft.com/office/drawing/2014/main" id="{5080154B-5754-41AF-9962-379587FBDF1A}"/>
                </a:ext>
              </a:extLst>
            </p:cNvPr>
            <p:cNvPicPr>
              <a:picLocks noChangeAspect="1" noChangeArrowheads="1"/>
            </p:cNvPicPr>
            <p:nvPr/>
          </p:nvPicPr>
          <p:blipFill>
            <a:blip r:embed="rId9" cstate="email">
              <a:clrChange>
                <a:clrFrom>
                  <a:srgbClr val="FFFFFF"/>
                </a:clrFrom>
                <a:clrTo>
                  <a:srgbClr val="FFFFFF">
                    <a:alpha val="0"/>
                  </a:srgbClr>
                </a:clrTo>
              </a:clrChange>
              <a:lum bright="24000" contrast="54000"/>
              <a:extLst>
                <a:ext uri="{28A0092B-C50C-407E-A947-70E740481C1C}">
                  <a14:useLocalDpi xmlns:a14="http://schemas.microsoft.com/office/drawing/2010/main"/>
                </a:ext>
              </a:extLst>
            </a:blip>
            <a:srcRect/>
            <a:stretch>
              <a:fillRect/>
            </a:stretch>
          </p:blipFill>
          <p:spPr bwMode="auto">
            <a:xfrm rot="16127601" flipH="1">
              <a:off x="1464" y="2664"/>
              <a:ext cx="576" cy="336"/>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56" descr="pin">
              <a:extLst>
                <a:ext uri="{FF2B5EF4-FFF2-40B4-BE49-F238E27FC236}">
                  <a16:creationId xmlns:a16="http://schemas.microsoft.com/office/drawing/2014/main" id="{74EDAD41-E715-4E1F-9839-DE1646C5E251}"/>
                </a:ext>
              </a:extLst>
            </p:cNvPr>
            <p:cNvPicPr>
              <a:picLocks noChangeAspect="1" noChangeArrowheads="1"/>
            </p:cNvPicPr>
            <p:nvPr/>
          </p:nvPicPr>
          <p:blipFill>
            <a:blip r:embed="rId9" cstate="email">
              <a:clrChange>
                <a:clrFrom>
                  <a:srgbClr val="FFFFFF"/>
                </a:clrFrom>
                <a:clrTo>
                  <a:srgbClr val="FFFFFF">
                    <a:alpha val="0"/>
                  </a:srgbClr>
                </a:clrTo>
              </a:clrChange>
              <a:lum bright="24000" contrast="54000"/>
              <a:extLst>
                <a:ext uri="{28A0092B-C50C-407E-A947-70E740481C1C}">
                  <a14:useLocalDpi xmlns:a14="http://schemas.microsoft.com/office/drawing/2010/main"/>
                </a:ext>
              </a:extLst>
            </a:blip>
            <a:srcRect/>
            <a:stretch>
              <a:fillRect/>
            </a:stretch>
          </p:blipFill>
          <p:spPr bwMode="auto">
            <a:xfrm rot="16079848" flipV="1">
              <a:off x="1052" y="2663"/>
              <a:ext cx="576" cy="336"/>
            </a:xfrm>
            <a:prstGeom prst="rect">
              <a:avLst/>
            </a:prstGeom>
            <a:noFill/>
            <a:extLst>
              <a:ext uri="{909E8E84-426E-40DD-AFC4-6F175D3DCCD1}">
                <a14:hiddenFill xmlns:a14="http://schemas.microsoft.com/office/drawing/2010/main">
                  <a:solidFill>
                    <a:srgbClr val="FFFFFF"/>
                  </a:solidFill>
                </a14:hiddenFill>
              </a:ext>
            </a:extLst>
          </p:spPr>
        </p:pic>
      </p:grpSp>
      <p:pic>
        <p:nvPicPr>
          <p:cNvPr id="202" name="Picture 57">
            <a:extLst>
              <a:ext uri="{FF2B5EF4-FFF2-40B4-BE49-F238E27FC236}">
                <a16:creationId xmlns:a16="http://schemas.microsoft.com/office/drawing/2014/main" id="{0591533F-E8DB-42C4-8835-3ED0E51B1EBB}"/>
              </a:ext>
            </a:extLst>
          </p:cNvPr>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104827" y="4293629"/>
            <a:ext cx="1289050" cy="1524000"/>
          </a:xfrm>
          <a:prstGeom prst="rect">
            <a:avLst/>
          </a:prstGeom>
          <a:noFill/>
          <a:extLst>
            <a:ext uri="{909E8E84-426E-40DD-AFC4-6F175D3DCCD1}">
              <a14:hiddenFill xmlns:a14="http://schemas.microsoft.com/office/drawing/2010/main">
                <a:solidFill>
                  <a:srgbClr val="FFFFFF"/>
                </a:solidFill>
              </a14:hiddenFill>
            </a:ext>
          </a:extLst>
        </p:spPr>
      </p:pic>
      <p:sp>
        <p:nvSpPr>
          <p:cNvPr id="203" name="Freeform 59">
            <a:extLst>
              <a:ext uri="{FF2B5EF4-FFF2-40B4-BE49-F238E27FC236}">
                <a16:creationId xmlns:a16="http://schemas.microsoft.com/office/drawing/2014/main" id="{C4054C6C-EFBC-4C9A-9D33-D2AB43AB526B}"/>
              </a:ext>
            </a:extLst>
          </p:cNvPr>
          <p:cNvSpPr>
            <a:spLocks/>
          </p:cNvSpPr>
          <p:nvPr/>
        </p:nvSpPr>
        <p:spPr bwMode="auto">
          <a:xfrm>
            <a:off x="11675827" y="5728729"/>
            <a:ext cx="2146300" cy="2005013"/>
          </a:xfrm>
          <a:custGeom>
            <a:avLst/>
            <a:gdLst>
              <a:gd name="T0" fmla="*/ 0 w 1352"/>
              <a:gd name="T1" fmla="*/ 200 h 1263"/>
              <a:gd name="T2" fmla="*/ 288 w 1352"/>
              <a:gd name="T3" fmla="*/ 8 h 1263"/>
              <a:gd name="T4" fmla="*/ 624 w 1352"/>
              <a:gd name="T5" fmla="*/ 248 h 1263"/>
              <a:gd name="T6" fmla="*/ 672 w 1352"/>
              <a:gd name="T7" fmla="*/ 968 h 1263"/>
              <a:gd name="T8" fmla="*/ 912 w 1352"/>
              <a:gd name="T9" fmla="*/ 1256 h 1263"/>
              <a:gd name="T10" fmla="*/ 1352 w 1352"/>
              <a:gd name="T11" fmla="*/ 928 h 1263"/>
            </a:gdLst>
            <a:ahLst/>
            <a:cxnLst>
              <a:cxn ang="0">
                <a:pos x="T0" y="T1"/>
              </a:cxn>
              <a:cxn ang="0">
                <a:pos x="T2" y="T3"/>
              </a:cxn>
              <a:cxn ang="0">
                <a:pos x="T4" y="T5"/>
              </a:cxn>
              <a:cxn ang="0">
                <a:pos x="T6" y="T7"/>
              </a:cxn>
              <a:cxn ang="0">
                <a:pos x="T8" y="T9"/>
              </a:cxn>
              <a:cxn ang="0">
                <a:pos x="T10" y="T11"/>
              </a:cxn>
            </a:cxnLst>
            <a:rect l="0" t="0" r="r" b="b"/>
            <a:pathLst>
              <a:path w="1352" h="1263">
                <a:moveTo>
                  <a:pt x="0" y="200"/>
                </a:moveTo>
                <a:cubicBezTo>
                  <a:pt x="92" y="100"/>
                  <a:pt x="184" y="0"/>
                  <a:pt x="288" y="8"/>
                </a:cubicBezTo>
                <a:cubicBezTo>
                  <a:pt x="392" y="16"/>
                  <a:pt x="560" y="88"/>
                  <a:pt x="624" y="248"/>
                </a:cubicBezTo>
                <a:cubicBezTo>
                  <a:pt x="688" y="408"/>
                  <a:pt x="624" y="800"/>
                  <a:pt x="672" y="968"/>
                </a:cubicBezTo>
                <a:cubicBezTo>
                  <a:pt x="720" y="1136"/>
                  <a:pt x="799" y="1263"/>
                  <a:pt x="912" y="1256"/>
                </a:cubicBezTo>
                <a:cubicBezTo>
                  <a:pt x="1025" y="1249"/>
                  <a:pt x="1260" y="996"/>
                  <a:pt x="1352" y="928"/>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 name="Freeform 60">
            <a:extLst>
              <a:ext uri="{FF2B5EF4-FFF2-40B4-BE49-F238E27FC236}">
                <a16:creationId xmlns:a16="http://schemas.microsoft.com/office/drawing/2014/main" id="{261F9506-4CE8-4DE3-99BF-DB1487F9C897}"/>
              </a:ext>
            </a:extLst>
          </p:cNvPr>
          <p:cNvSpPr>
            <a:spLocks/>
          </p:cNvSpPr>
          <p:nvPr/>
        </p:nvSpPr>
        <p:spPr bwMode="auto">
          <a:xfrm>
            <a:off x="14114227" y="6446279"/>
            <a:ext cx="1016000" cy="1276350"/>
          </a:xfrm>
          <a:custGeom>
            <a:avLst/>
            <a:gdLst>
              <a:gd name="T0" fmla="*/ 0 w 640"/>
              <a:gd name="T1" fmla="*/ 468 h 804"/>
              <a:gd name="T2" fmla="*/ 240 w 640"/>
              <a:gd name="T3" fmla="*/ 756 h 804"/>
              <a:gd name="T4" fmla="*/ 480 w 640"/>
              <a:gd name="T5" fmla="*/ 180 h 804"/>
              <a:gd name="T6" fmla="*/ 568 w 640"/>
              <a:gd name="T7" fmla="*/ 28 h 804"/>
              <a:gd name="T8" fmla="*/ 640 w 640"/>
              <a:gd name="T9" fmla="*/ 12 h 804"/>
            </a:gdLst>
            <a:ahLst/>
            <a:cxnLst>
              <a:cxn ang="0">
                <a:pos x="T0" y="T1"/>
              </a:cxn>
              <a:cxn ang="0">
                <a:pos x="T2" y="T3"/>
              </a:cxn>
              <a:cxn ang="0">
                <a:pos x="T4" y="T5"/>
              </a:cxn>
              <a:cxn ang="0">
                <a:pos x="T6" y="T7"/>
              </a:cxn>
              <a:cxn ang="0">
                <a:pos x="T8" y="T9"/>
              </a:cxn>
            </a:cxnLst>
            <a:rect l="0" t="0" r="r" b="b"/>
            <a:pathLst>
              <a:path w="640" h="804">
                <a:moveTo>
                  <a:pt x="0" y="468"/>
                </a:moveTo>
                <a:cubicBezTo>
                  <a:pt x="80" y="636"/>
                  <a:pt x="160" y="804"/>
                  <a:pt x="240" y="756"/>
                </a:cubicBezTo>
                <a:cubicBezTo>
                  <a:pt x="320" y="708"/>
                  <a:pt x="425" y="301"/>
                  <a:pt x="480" y="180"/>
                </a:cubicBezTo>
                <a:cubicBezTo>
                  <a:pt x="535" y="59"/>
                  <a:pt x="541" y="56"/>
                  <a:pt x="568" y="28"/>
                </a:cubicBezTo>
                <a:cubicBezTo>
                  <a:pt x="595" y="0"/>
                  <a:pt x="625" y="15"/>
                  <a:pt x="640" y="12"/>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 name="Freeform 61">
            <a:extLst>
              <a:ext uri="{FF2B5EF4-FFF2-40B4-BE49-F238E27FC236}">
                <a16:creationId xmlns:a16="http://schemas.microsoft.com/office/drawing/2014/main" id="{A8A3D231-B511-48BC-A9F3-9D6C0E3337A6}"/>
              </a:ext>
            </a:extLst>
          </p:cNvPr>
          <p:cNvSpPr>
            <a:spLocks/>
          </p:cNvSpPr>
          <p:nvPr/>
        </p:nvSpPr>
        <p:spPr bwMode="auto">
          <a:xfrm>
            <a:off x="15717602" y="5423929"/>
            <a:ext cx="795338" cy="1054100"/>
          </a:xfrm>
          <a:custGeom>
            <a:avLst/>
            <a:gdLst>
              <a:gd name="T0" fmla="*/ 194 w 501"/>
              <a:gd name="T1" fmla="*/ 664 h 664"/>
              <a:gd name="T2" fmla="*/ 478 w 501"/>
              <a:gd name="T3" fmla="*/ 584 h 664"/>
              <a:gd name="T4" fmla="*/ 334 w 501"/>
              <a:gd name="T5" fmla="*/ 392 h 664"/>
              <a:gd name="T6" fmla="*/ 46 w 501"/>
              <a:gd name="T7" fmla="*/ 296 h 664"/>
              <a:gd name="T8" fmla="*/ 58 w 501"/>
              <a:gd name="T9" fmla="*/ 0 h 664"/>
            </a:gdLst>
            <a:ahLst/>
            <a:cxnLst>
              <a:cxn ang="0">
                <a:pos x="T0" y="T1"/>
              </a:cxn>
              <a:cxn ang="0">
                <a:pos x="T2" y="T3"/>
              </a:cxn>
              <a:cxn ang="0">
                <a:pos x="T4" y="T5"/>
              </a:cxn>
              <a:cxn ang="0">
                <a:pos x="T6" y="T7"/>
              </a:cxn>
              <a:cxn ang="0">
                <a:pos x="T8" y="T9"/>
              </a:cxn>
            </a:cxnLst>
            <a:rect l="0" t="0" r="r" b="b"/>
            <a:pathLst>
              <a:path w="501" h="664">
                <a:moveTo>
                  <a:pt x="194" y="664"/>
                </a:moveTo>
                <a:cubicBezTo>
                  <a:pt x="241" y="650"/>
                  <a:pt x="455" y="629"/>
                  <a:pt x="478" y="584"/>
                </a:cubicBezTo>
                <a:cubicBezTo>
                  <a:pt x="501" y="539"/>
                  <a:pt x="406" y="440"/>
                  <a:pt x="334" y="392"/>
                </a:cubicBezTo>
                <a:cubicBezTo>
                  <a:pt x="262" y="344"/>
                  <a:pt x="92" y="361"/>
                  <a:pt x="46" y="296"/>
                </a:cubicBezTo>
                <a:cubicBezTo>
                  <a:pt x="0" y="231"/>
                  <a:pt x="56" y="62"/>
                  <a:pt x="58" y="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 name="Freeform 62">
            <a:extLst>
              <a:ext uri="{FF2B5EF4-FFF2-40B4-BE49-F238E27FC236}">
                <a16:creationId xmlns:a16="http://schemas.microsoft.com/office/drawing/2014/main" id="{F9BFA03D-68F9-4317-8F4C-EC595D41102E}"/>
              </a:ext>
            </a:extLst>
          </p:cNvPr>
          <p:cNvSpPr>
            <a:spLocks/>
          </p:cNvSpPr>
          <p:nvPr/>
        </p:nvSpPr>
        <p:spPr bwMode="auto">
          <a:xfrm>
            <a:off x="13269677" y="4092017"/>
            <a:ext cx="2252663" cy="1830387"/>
          </a:xfrm>
          <a:custGeom>
            <a:avLst/>
            <a:gdLst>
              <a:gd name="T0" fmla="*/ 1388 w 1419"/>
              <a:gd name="T1" fmla="*/ 835 h 1153"/>
              <a:gd name="T2" fmla="*/ 1348 w 1419"/>
              <a:gd name="T3" fmla="*/ 1135 h 1153"/>
              <a:gd name="T4" fmla="*/ 964 w 1419"/>
              <a:gd name="T5" fmla="*/ 943 h 1153"/>
              <a:gd name="T6" fmla="*/ 436 w 1419"/>
              <a:gd name="T7" fmla="*/ 127 h 1153"/>
              <a:gd name="T8" fmla="*/ 0 w 1419"/>
              <a:gd name="T9" fmla="*/ 183 h 1153"/>
            </a:gdLst>
            <a:ahLst/>
            <a:cxnLst>
              <a:cxn ang="0">
                <a:pos x="T0" y="T1"/>
              </a:cxn>
              <a:cxn ang="0">
                <a:pos x="T2" y="T3"/>
              </a:cxn>
              <a:cxn ang="0">
                <a:pos x="T4" y="T5"/>
              </a:cxn>
              <a:cxn ang="0">
                <a:pos x="T6" y="T7"/>
              </a:cxn>
              <a:cxn ang="0">
                <a:pos x="T8" y="T9"/>
              </a:cxn>
            </a:cxnLst>
            <a:rect l="0" t="0" r="r" b="b"/>
            <a:pathLst>
              <a:path w="1419" h="1153">
                <a:moveTo>
                  <a:pt x="1388" y="835"/>
                </a:moveTo>
                <a:cubicBezTo>
                  <a:pt x="1381" y="884"/>
                  <a:pt x="1419" y="1117"/>
                  <a:pt x="1348" y="1135"/>
                </a:cubicBezTo>
                <a:cubicBezTo>
                  <a:pt x="1277" y="1153"/>
                  <a:pt x="1116" y="1111"/>
                  <a:pt x="964" y="943"/>
                </a:cubicBezTo>
                <a:cubicBezTo>
                  <a:pt x="812" y="775"/>
                  <a:pt x="597" y="254"/>
                  <a:pt x="436" y="127"/>
                </a:cubicBezTo>
                <a:cubicBezTo>
                  <a:pt x="275" y="0"/>
                  <a:pt x="91" y="171"/>
                  <a:pt x="0" y="183"/>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7" name="Picture 63">
            <a:extLst>
              <a:ext uri="{FF2B5EF4-FFF2-40B4-BE49-F238E27FC236}">
                <a16:creationId xmlns:a16="http://schemas.microsoft.com/office/drawing/2014/main" id="{C151923F-EBF5-424B-813E-7BFB5E2A6A6F}"/>
              </a:ext>
            </a:extLst>
          </p:cNvPr>
          <p:cNvPicPr>
            <a:picLocks noChangeAspect="1" noChangeArrowheads="1"/>
          </p:cNvPicPr>
          <p:nvPr/>
        </p:nvPicPr>
        <p:blipFill>
          <a:blip r:embed="rId11" cstate="email">
            <a:clrChange>
              <a:clrFrom>
                <a:srgbClr val="FEFEFE"/>
              </a:clrFrom>
              <a:clrTo>
                <a:srgbClr val="FEFEFE">
                  <a:alpha val="0"/>
                </a:srgbClr>
              </a:clrTo>
            </a:clrChange>
            <a:lum contrast="30000"/>
            <a:extLst>
              <a:ext uri="{28A0092B-C50C-407E-A947-70E740481C1C}">
                <a14:useLocalDpi xmlns:a14="http://schemas.microsoft.com/office/drawing/2010/main"/>
              </a:ext>
            </a:extLst>
          </a:blip>
          <a:srcRect/>
          <a:stretch>
            <a:fillRect/>
          </a:stretch>
        </p:blipFill>
        <p:spPr bwMode="auto">
          <a:xfrm>
            <a:off x="15104827" y="6122429"/>
            <a:ext cx="1066800" cy="658813"/>
          </a:xfrm>
          <a:prstGeom prst="rect">
            <a:avLst/>
          </a:prstGeom>
          <a:noFill/>
          <a:extLst>
            <a:ext uri="{909E8E84-426E-40DD-AFC4-6F175D3DCCD1}">
              <a14:hiddenFill xmlns:a14="http://schemas.microsoft.com/office/drawing/2010/main">
                <a:solidFill>
                  <a:srgbClr val="FFFFFF"/>
                </a:solidFill>
              </a14:hiddenFill>
            </a:ext>
          </a:extLst>
        </p:spPr>
      </p:pic>
      <p:grpSp>
        <p:nvGrpSpPr>
          <p:cNvPr id="208" name="Group 64">
            <a:extLst>
              <a:ext uri="{FF2B5EF4-FFF2-40B4-BE49-F238E27FC236}">
                <a16:creationId xmlns:a16="http://schemas.microsoft.com/office/drawing/2014/main" id="{CCA2A7DF-A61C-4B1C-9F96-900FC68AA2B3}"/>
              </a:ext>
            </a:extLst>
          </p:cNvPr>
          <p:cNvGrpSpPr>
            <a:grpSpLocks/>
          </p:cNvGrpSpPr>
          <p:nvPr/>
        </p:nvGrpSpPr>
        <p:grpSpPr bwMode="auto">
          <a:xfrm rot="181136">
            <a:off x="15728715" y="4827029"/>
            <a:ext cx="157162" cy="909638"/>
            <a:chOff x="4992" y="1449"/>
            <a:chExt cx="99" cy="573"/>
          </a:xfrm>
        </p:grpSpPr>
        <p:sp>
          <p:nvSpPr>
            <p:cNvPr id="209" name="Line 65">
              <a:extLst>
                <a:ext uri="{FF2B5EF4-FFF2-40B4-BE49-F238E27FC236}">
                  <a16:creationId xmlns:a16="http://schemas.microsoft.com/office/drawing/2014/main" id="{5CA2EEA6-9E6E-4AEA-9A03-1262E5EFA917}"/>
                </a:ext>
              </a:extLst>
            </p:cNvPr>
            <p:cNvSpPr>
              <a:spLocks noChangeShapeType="1"/>
            </p:cNvSpPr>
            <p:nvPr/>
          </p:nvSpPr>
          <p:spPr bwMode="auto">
            <a:xfrm flipH="1" flipV="1">
              <a:off x="4992" y="1449"/>
              <a:ext cx="48"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Line 66">
              <a:extLst>
                <a:ext uri="{FF2B5EF4-FFF2-40B4-BE49-F238E27FC236}">
                  <a16:creationId xmlns:a16="http://schemas.microsoft.com/office/drawing/2014/main" id="{CA14E39A-8EF2-4AD6-81B8-FDEBB75A4115}"/>
                </a:ext>
              </a:extLst>
            </p:cNvPr>
            <p:cNvSpPr>
              <a:spLocks noChangeShapeType="1"/>
            </p:cNvSpPr>
            <p:nvPr/>
          </p:nvSpPr>
          <p:spPr bwMode="auto">
            <a:xfrm flipH="1" flipV="1">
              <a:off x="5043" y="1734"/>
              <a:ext cx="48"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11" name="Picture 67">
            <a:extLst>
              <a:ext uri="{FF2B5EF4-FFF2-40B4-BE49-F238E27FC236}">
                <a16:creationId xmlns:a16="http://schemas.microsoft.com/office/drawing/2014/main" id="{D2E520AE-395E-4053-BAF6-EA7BEC2F875D}"/>
              </a:ext>
            </a:extLst>
          </p:cNvPr>
          <p:cNvPicPr>
            <a:picLocks noChangeAspect="1" noChangeArrowheads="1"/>
          </p:cNvPicPr>
          <p:nvPr/>
        </p:nvPicPr>
        <p:blipFill>
          <a:blip r:embed="rId12" cstate="email">
            <a:clrChange>
              <a:clrFrom>
                <a:srgbClr val="FEFEFE"/>
              </a:clrFrom>
              <a:clrTo>
                <a:srgbClr val="FEFEFE">
                  <a:alpha val="0"/>
                </a:srgbClr>
              </a:clrTo>
            </a:clrChange>
            <a:lum bright="-6000" contrast="48000"/>
            <a:extLst>
              <a:ext uri="{28A0092B-C50C-407E-A947-70E740481C1C}">
                <a14:useLocalDpi xmlns:a14="http://schemas.microsoft.com/office/drawing/2010/main"/>
              </a:ext>
            </a:extLst>
          </a:blip>
          <a:srcRect/>
          <a:stretch>
            <a:fillRect/>
          </a:stretch>
        </p:blipFill>
        <p:spPr bwMode="auto">
          <a:xfrm>
            <a:off x="15057202" y="6308167"/>
            <a:ext cx="1120775" cy="457200"/>
          </a:xfrm>
          <a:prstGeom prst="rect">
            <a:avLst/>
          </a:prstGeom>
          <a:noFill/>
          <a:extLst>
            <a:ext uri="{909E8E84-426E-40DD-AFC4-6F175D3DCCD1}">
              <a14:hiddenFill xmlns:a14="http://schemas.microsoft.com/office/drawing/2010/main">
                <a:solidFill>
                  <a:srgbClr val="FFFFFF"/>
                </a:solidFill>
              </a14:hiddenFill>
            </a:ext>
          </a:extLst>
        </p:spPr>
      </p:pic>
      <p:sp>
        <p:nvSpPr>
          <p:cNvPr id="212" name="Rectangle 68">
            <a:extLst>
              <a:ext uri="{FF2B5EF4-FFF2-40B4-BE49-F238E27FC236}">
                <a16:creationId xmlns:a16="http://schemas.microsoft.com/office/drawing/2014/main" id="{37A13CDA-BCD0-475C-ABB3-07917227F58D}"/>
              </a:ext>
            </a:extLst>
          </p:cNvPr>
          <p:cNvSpPr>
            <a:spLocks noChangeArrowheads="1"/>
          </p:cNvSpPr>
          <p:nvPr/>
        </p:nvSpPr>
        <p:spPr bwMode="auto">
          <a:xfrm>
            <a:off x="13076002" y="3545917"/>
            <a:ext cx="609600" cy="76200"/>
          </a:xfrm>
          <a:prstGeom prst="rect">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 name="Freeform 58">
            <a:extLst>
              <a:ext uri="{FF2B5EF4-FFF2-40B4-BE49-F238E27FC236}">
                <a16:creationId xmlns:a16="http://schemas.microsoft.com/office/drawing/2014/main" id="{4FAA9393-9752-4C62-8013-4868AB8779BA}"/>
              </a:ext>
            </a:extLst>
          </p:cNvPr>
          <p:cNvSpPr>
            <a:spLocks/>
          </p:cNvSpPr>
          <p:nvPr/>
        </p:nvSpPr>
        <p:spPr bwMode="auto">
          <a:xfrm>
            <a:off x="10970977" y="2972829"/>
            <a:ext cx="2317750" cy="3048000"/>
          </a:xfrm>
          <a:custGeom>
            <a:avLst/>
            <a:gdLst>
              <a:gd name="T0" fmla="*/ 1460 w 1460"/>
              <a:gd name="T1" fmla="*/ 508 h 1920"/>
              <a:gd name="T2" fmla="*/ 1308 w 1460"/>
              <a:gd name="T3" fmla="*/ 208 h 1920"/>
              <a:gd name="T4" fmla="*/ 972 w 1460"/>
              <a:gd name="T5" fmla="*/ 16 h 1920"/>
              <a:gd name="T6" fmla="*/ 588 w 1460"/>
              <a:gd name="T7" fmla="*/ 304 h 1920"/>
              <a:gd name="T8" fmla="*/ 540 w 1460"/>
              <a:gd name="T9" fmla="*/ 976 h 1920"/>
              <a:gd name="T10" fmla="*/ 108 w 1460"/>
              <a:gd name="T11" fmla="*/ 1408 h 1920"/>
              <a:gd name="T12" fmla="*/ 0 w 1460"/>
              <a:gd name="T13" fmla="*/ 1920 h 1920"/>
            </a:gdLst>
            <a:ahLst/>
            <a:cxnLst>
              <a:cxn ang="0">
                <a:pos x="T0" y="T1"/>
              </a:cxn>
              <a:cxn ang="0">
                <a:pos x="T2" y="T3"/>
              </a:cxn>
              <a:cxn ang="0">
                <a:pos x="T4" y="T5"/>
              </a:cxn>
              <a:cxn ang="0">
                <a:pos x="T6" y="T7"/>
              </a:cxn>
              <a:cxn ang="0">
                <a:pos x="T8" y="T9"/>
              </a:cxn>
              <a:cxn ang="0">
                <a:pos x="T10" y="T11"/>
              </a:cxn>
              <a:cxn ang="0">
                <a:pos x="T12" y="T13"/>
              </a:cxn>
            </a:cxnLst>
            <a:rect l="0" t="0" r="r" b="b"/>
            <a:pathLst>
              <a:path w="1460" h="1920">
                <a:moveTo>
                  <a:pt x="1460" y="508"/>
                </a:moveTo>
                <a:cubicBezTo>
                  <a:pt x="1435" y="459"/>
                  <a:pt x="1389" y="290"/>
                  <a:pt x="1308" y="208"/>
                </a:cubicBezTo>
                <a:cubicBezTo>
                  <a:pt x="1227" y="126"/>
                  <a:pt x="1092" y="0"/>
                  <a:pt x="972" y="16"/>
                </a:cubicBezTo>
                <a:cubicBezTo>
                  <a:pt x="852" y="32"/>
                  <a:pt x="660" y="144"/>
                  <a:pt x="588" y="304"/>
                </a:cubicBezTo>
                <a:cubicBezTo>
                  <a:pt x="516" y="464"/>
                  <a:pt x="620" y="792"/>
                  <a:pt x="540" y="976"/>
                </a:cubicBezTo>
                <a:cubicBezTo>
                  <a:pt x="460" y="1160"/>
                  <a:pt x="198" y="1251"/>
                  <a:pt x="108" y="1408"/>
                </a:cubicBezTo>
                <a:cubicBezTo>
                  <a:pt x="18" y="1565"/>
                  <a:pt x="22" y="1813"/>
                  <a:pt x="0" y="192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 name="Line 50">
            <a:extLst>
              <a:ext uri="{FF2B5EF4-FFF2-40B4-BE49-F238E27FC236}">
                <a16:creationId xmlns:a16="http://schemas.microsoft.com/office/drawing/2014/main" id="{ED51DA79-D5B4-4D41-B053-2DF4819C07C7}"/>
              </a:ext>
            </a:extLst>
          </p:cNvPr>
          <p:cNvSpPr>
            <a:spLocks noChangeShapeType="1"/>
          </p:cNvSpPr>
          <p:nvPr/>
        </p:nvSpPr>
        <p:spPr bwMode="auto">
          <a:xfrm flipH="1">
            <a:off x="13504627" y="3379229"/>
            <a:ext cx="6858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 name="Rectangle 69">
            <a:extLst>
              <a:ext uri="{FF2B5EF4-FFF2-40B4-BE49-F238E27FC236}">
                <a16:creationId xmlns:a16="http://schemas.microsoft.com/office/drawing/2014/main" id="{3DCFDA8A-07C2-462F-B0DC-7B9C03587A7C}"/>
              </a:ext>
            </a:extLst>
          </p:cNvPr>
          <p:cNvSpPr>
            <a:spLocks noChangeArrowheads="1"/>
          </p:cNvSpPr>
          <p:nvPr/>
        </p:nvSpPr>
        <p:spPr bwMode="auto">
          <a:xfrm>
            <a:off x="13095052" y="4598429"/>
            <a:ext cx="609600" cy="76200"/>
          </a:xfrm>
          <a:prstGeom prst="rect">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17" name="Straight Connector 216">
            <a:extLst>
              <a:ext uri="{FF2B5EF4-FFF2-40B4-BE49-F238E27FC236}">
                <a16:creationId xmlns:a16="http://schemas.microsoft.com/office/drawing/2014/main" id="{68D47493-FC5F-42BF-B1E5-DC14D074803C}"/>
              </a:ext>
            </a:extLst>
          </p:cNvPr>
          <p:cNvCxnSpPr>
            <a:cxnSpLocks/>
            <a:stCxn id="83" idx="2"/>
          </p:cNvCxnSpPr>
          <p:nvPr/>
        </p:nvCxnSpPr>
        <p:spPr>
          <a:xfrm>
            <a:off x="9144000" y="2732844"/>
            <a:ext cx="3" cy="75541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8" name="Text Box 201">
            <a:extLst>
              <a:ext uri="{FF2B5EF4-FFF2-40B4-BE49-F238E27FC236}">
                <a16:creationId xmlns:a16="http://schemas.microsoft.com/office/drawing/2014/main" id="{285B8B71-ED14-460F-BC89-268D5F0E950B}"/>
              </a:ext>
            </a:extLst>
          </p:cNvPr>
          <p:cNvSpPr txBox="1"/>
          <p:nvPr/>
        </p:nvSpPr>
        <p:spPr>
          <a:xfrm>
            <a:off x="1826026" y="8053314"/>
            <a:ext cx="7072152" cy="1754326"/>
          </a:xfrm>
          <a:prstGeom prst="rect">
            <a:avLst/>
          </a:prstGeom>
          <a:noFill/>
          <a:ln w="28575">
            <a:solidFill>
              <a:schemeClr val="bg1"/>
            </a:solidFill>
          </a:ln>
        </p:spPr>
        <p:txBody>
          <a:bodyPr wrap="square">
            <a:spAutoFit/>
          </a:bodyPr>
          <a:lstStyle/>
          <a:p>
            <a:pPr>
              <a:spcBef>
                <a:spcPct val="50000"/>
              </a:spcBef>
            </a:pPr>
            <a:r>
              <a:rPr lang="en-US" altLang="en-US" sz="3600">
                <a:solidFill>
                  <a:srgbClr val="0000CC"/>
                </a:solidFill>
              </a:rPr>
              <a:t>Hiện tượng: Ống dây có lõi sắt non đang hút đinh sắt, khi ngắt công tắc ta thấy các đinh sắt rơi xuống</a:t>
            </a:r>
          </a:p>
        </p:txBody>
      </p:sp>
      <p:sp>
        <p:nvSpPr>
          <p:cNvPr id="219" name="Text Box 201">
            <a:extLst>
              <a:ext uri="{FF2B5EF4-FFF2-40B4-BE49-F238E27FC236}">
                <a16:creationId xmlns:a16="http://schemas.microsoft.com/office/drawing/2014/main" id="{DE23F464-89B5-4CCA-B337-A2C4E2B997A6}"/>
              </a:ext>
            </a:extLst>
          </p:cNvPr>
          <p:cNvSpPr txBox="1"/>
          <p:nvPr/>
        </p:nvSpPr>
        <p:spPr>
          <a:xfrm>
            <a:off x="9372600" y="8113574"/>
            <a:ext cx="7072152" cy="1754326"/>
          </a:xfrm>
          <a:prstGeom prst="rect">
            <a:avLst/>
          </a:prstGeom>
          <a:noFill/>
          <a:ln w="28575">
            <a:solidFill>
              <a:schemeClr val="bg1"/>
            </a:solidFill>
          </a:ln>
        </p:spPr>
        <p:txBody>
          <a:bodyPr wrap="square">
            <a:spAutoFit/>
          </a:bodyPr>
          <a:lstStyle/>
          <a:p>
            <a:pPr algn="just">
              <a:spcBef>
                <a:spcPct val="50000"/>
              </a:spcBef>
            </a:pPr>
            <a:r>
              <a:rPr lang="en-US" altLang="en-US" sz="3600">
                <a:solidFill>
                  <a:srgbClr val="0000CC"/>
                </a:solidFill>
              </a:rPr>
              <a:t>Hiện tượng: Ống dây có lõi thép đang hút đinh sắt, khi ngắt công tắc ta thấy các đinh sắt rơi xuống</a:t>
            </a:r>
          </a:p>
        </p:txBody>
      </p:sp>
      <p:sp>
        <p:nvSpPr>
          <p:cNvPr id="216" name="Text Box 198">
            <a:extLst>
              <a:ext uri="{FF2B5EF4-FFF2-40B4-BE49-F238E27FC236}">
                <a16:creationId xmlns:a16="http://schemas.microsoft.com/office/drawing/2014/main" id="{CB75A82A-1B19-4817-A890-9754F52BBAC4}"/>
              </a:ext>
            </a:extLst>
          </p:cNvPr>
          <p:cNvSpPr txBox="1"/>
          <p:nvPr/>
        </p:nvSpPr>
        <p:spPr>
          <a:xfrm>
            <a:off x="533399" y="93754"/>
            <a:ext cx="8713343" cy="830997"/>
          </a:xfrm>
          <a:prstGeom prst="rect">
            <a:avLst/>
          </a:prstGeom>
          <a:noFill/>
          <a:ln w="9525">
            <a:noFill/>
          </a:ln>
        </p:spPr>
        <p:txBody>
          <a:bodyPr wrap="square">
            <a:spAutoFit/>
          </a:bodyPr>
          <a:lstStyle/>
          <a:p>
            <a:pPr>
              <a:spcBef>
                <a:spcPct val="50000"/>
              </a:spcBef>
            </a:pPr>
            <a:r>
              <a:rPr lang="en-US" altLang="en-US" sz="4800" b="1" u="sng">
                <a:solidFill>
                  <a:srgbClr val="04345C"/>
                </a:solidFill>
              </a:rPr>
              <a:t>I. SỰ NHIỄM TỪ CỦA SẮT, THÉP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up)">
                                      <p:cBhvr>
                                        <p:cTn id="12" dur="500"/>
                                        <p:tgtEl>
                                          <p:spTgt spid="8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17"/>
                                        </p:tgtEl>
                                        <p:attrNameLst>
                                          <p:attrName>style.visibility</p:attrName>
                                        </p:attrNameLst>
                                      </p:cBhvr>
                                      <p:to>
                                        <p:strVal val="visible"/>
                                      </p:to>
                                    </p:set>
                                    <p:animEffect transition="in" filter="wipe(up)">
                                      <p:cBhvr>
                                        <p:cTn id="16" dur="500"/>
                                        <p:tgtEl>
                                          <p:spTgt spid="2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fade">
                                      <p:cBhvr>
                                        <p:cTn id="21" dur="100"/>
                                        <p:tgtEl>
                                          <p:spTgt spid="144"/>
                                        </p:tgtEl>
                                      </p:cBhvr>
                                    </p:animEffect>
                                  </p:childTnLst>
                                </p:cTn>
                              </p:par>
                              <p:par>
                                <p:cTn id="22" presetID="10" presetClass="exit" presetSubtype="0" fill="hold" nodeType="withEffect">
                                  <p:stCondLst>
                                    <p:cond delay="0"/>
                                  </p:stCondLst>
                                  <p:childTnLst>
                                    <p:animEffect transition="out" filter="fade">
                                      <p:cBhvr>
                                        <p:cTn id="23" dur="100"/>
                                        <p:tgtEl>
                                          <p:spTgt spid="148"/>
                                        </p:tgtEl>
                                      </p:cBhvr>
                                    </p:animEffect>
                                    <p:set>
                                      <p:cBhvr>
                                        <p:cTn id="24" dur="1" fill="hold">
                                          <p:stCondLst>
                                            <p:cond delay="99"/>
                                          </p:stCondLst>
                                        </p:cTn>
                                        <p:tgtEl>
                                          <p:spTgt spid="148"/>
                                        </p:tgtEl>
                                        <p:attrNameLst>
                                          <p:attrName>style.visibility</p:attrName>
                                        </p:attrNameLst>
                                      </p:cBhvr>
                                      <p:to>
                                        <p:strVal val="hidden"/>
                                      </p:to>
                                    </p:set>
                                  </p:childTnLst>
                                </p:cTn>
                              </p:par>
                              <p:par>
                                <p:cTn id="25" presetID="64" presetClass="path" presetSubtype="0" accel="50000" decel="50000" fill="hold" nodeType="withEffect">
                                  <p:stCondLst>
                                    <p:cond delay="0"/>
                                  </p:stCondLst>
                                  <p:childTnLst>
                                    <p:animMotion origin="layout" path="M 0.00122 -0.00092 L 0.00122 0.0767 " pathEditMode="relative" rAng="0" ptsTypes="AA">
                                      <p:cBhvr>
                                        <p:cTn id="26" dur="1000" fill="hold"/>
                                        <p:tgtEl>
                                          <p:spTgt spid="90"/>
                                        </p:tgtEl>
                                        <p:attrNameLst>
                                          <p:attrName>ppt_x</p:attrName>
                                          <p:attrName>ppt_y</p:attrName>
                                        </p:attrNameLst>
                                      </p:cBhvr>
                                      <p:rCtr x="0" y="3873"/>
                                    </p:animMotion>
                                  </p:childTnLst>
                                </p:cTn>
                              </p:par>
                              <p:par>
                                <p:cTn id="27" presetID="8" presetClass="emph" presetSubtype="0" fill="hold" nodeType="withEffect">
                                  <p:stCondLst>
                                    <p:cond delay="0"/>
                                  </p:stCondLst>
                                  <p:childTnLst>
                                    <p:animRot by="-3600000">
                                      <p:cBhvr>
                                        <p:cTn id="28" dur="500" fill="hold"/>
                                        <p:tgtEl>
                                          <p:spTgt spid="14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18"/>
                                        </p:tgtEl>
                                        <p:attrNameLst>
                                          <p:attrName>style.visibility</p:attrName>
                                        </p:attrNameLst>
                                      </p:cBhvr>
                                      <p:to>
                                        <p:strVal val="visible"/>
                                      </p:to>
                                    </p:set>
                                    <p:animEffect transition="in" filter="box(in)">
                                      <p:cBhvr>
                                        <p:cTn id="33" dur="500"/>
                                        <p:tgtEl>
                                          <p:spTgt spid="2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7"/>
                                        </p:tgtEl>
                                        <p:attrNameLst>
                                          <p:attrName>style.visibility</p:attrName>
                                        </p:attrNameLst>
                                      </p:cBhvr>
                                      <p:to>
                                        <p:strVal val="visible"/>
                                      </p:to>
                                    </p:set>
                                    <p:animEffect transition="in" filter="fade">
                                      <p:cBhvr>
                                        <p:cTn id="38" dur="100"/>
                                        <p:tgtEl>
                                          <p:spTgt spid="207"/>
                                        </p:tgtEl>
                                      </p:cBhvr>
                                    </p:animEffect>
                                  </p:childTnLst>
                                </p:cTn>
                              </p:par>
                              <p:par>
                                <p:cTn id="39" presetID="10" presetClass="exit" presetSubtype="0" fill="hold" nodeType="withEffect">
                                  <p:stCondLst>
                                    <p:cond delay="0"/>
                                  </p:stCondLst>
                                  <p:childTnLst>
                                    <p:animEffect transition="out" filter="fade">
                                      <p:cBhvr>
                                        <p:cTn id="40" dur="100"/>
                                        <p:tgtEl>
                                          <p:spTgt spid="211"/>
                                        </p:tgtEl>
                                      </p:cBhvr>
                                    </p:animEffect>
                                    <p:set>
                                      <p:cBhvr>
                                        <p:cTn id="41" dur="1" fill="hold">
                                          <p:stCondLst>
                                            <p:cond delay="99"/>
                                          </p:stCondLst>
                                        </p:cTn>
                                        <p:tgtEl>
                                          <p:spTgt spid="211"/>
                                        </p:tgtEl>
                                        <p:attrNameLst>
                                          <p:attrName>style.visibility</p:attrName>
                                        </p:attrNameLst>
                                      </p:cBhvr>
                                      <p:to>
                                        <p:strVal val="hidden"/>
                                      </p:to>
                                    </p:set>
                                  </p:childTnLst>
                                </p:cTn>
                              </p:par>
                              <p:par>
                                <p:cTn id="42" presetID="8" presetClass="emph" presetSubtype="0" fill="hold" nodeType="withEffect">
                                  <p:stCondLst>
                                    <p:cond delay="0"/>
                                  </p:stCondLst>
                                  <p:childTnLst>
                                    <p:animRot by="-3600000">
                                      <p:cBhvr>
                                        <p:cTn id="43" dur="500" fill="hold"/>
                                        <p:tgtEl>
                                          <p:spTgt spid="208"/>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19"/>
                                        </p:tgtEl>
                                        <p:attrNameLst>
                                          <p:attrName>style.visibility</p:attrName>
                                        </p:attrNameLst>
                                      </p:cBhvr>
                                      <p:to>
                                        <p:strVal val="visible"/>
                                      </p:to>
                                    </p:set>
                                    <p:animEffect transition="in" filter="box(in)">
                                      <p:cBhvr>
                                        <p:cTn id="48"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animBg="1"/>
      <p:bldP spid="218" grpId="0" animBg="1"/>
      <p:bldP spid="2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98611">
            <a:off x="13645099" y="7915225"/>
            <a:ext cx="7230953" cy="749321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sp>
        <p:nvSpPr>
          <p:cNvPr id="81" name="Text Box 201">
            <a:extLst>
              <a:ext uri="{FF2B5EF4-FFF2-40B4-BE49-F238E27FC236}">
                <a16:creationId xmlns:a16="http://schemas.microsoft.com/office/drawing/2014/main" id="{C86708E4-9B2E-4021-AE57-E6ECCE838641}"/>
              </a:ext>
            </a:extLst>
          </p:cNvPr>
          <p:cNvSpPr txBox="1"/>
          <p:nvPr/>
        </p:nvSpPr>
        <p:spPr>
          <a:xfrm>
            <a:off x="1062366" y="863199"/>
            <a:ext cx="3478859" cy="646331"/>
          </a:xfrm>
          <a:prstGeom prst="rect">
            <a:avLst/>
          </a:prstGeom>
          <a:noFill/>
          <a:ln w="9525">
            <a:noFill/>
          </a:ln>
        </p:spPr>
        <p:txBody>
          <a:bodyPr wrap="square">
            <a:spAutoFit/>
          </a:bodyPr>
          <a:lstStyle/>
          <a:p>
            <a:pPr>
              <a:spcBef>
                <a:spcPct val="50000"/>
              </a:spcBef>
            </a:pPr>
            <a:r>
              <a:rPr lang="en-US" altLang="en-US" sz="3600" b="1" u="sng">
                <a:solidFill>
                  <a:srgbClr val="0000CC"/>
                </a:solidFill>
              </a:rPr>
              <a:t>1. </a:t>
            </a:r>
            <a:r>
              <a:rPr lang="en-US" altLang="en-US" sz="3600" b="1" u="sng" err="1">
                <a:solidFill>
                  <a:srgbClr val="0000CC"/>
                </a:solidFill>
              </a:rPr>
              <a:t>Thí</a:t>
            </a:r>
            <a:r>
              <a:rPr lang="en-US" altLang="en-US" sz="3600" b="1" u="sng">
                <a:solidFill>
                  <a:srgbClr val="0000CC"/>
                </a:solidFill>
              </a:rPr>
              <a:t> </a:t>
            </a:r>
            <a:r>
              <a:rPr lang="en-US" altLang="en-US" sz="3600" b="1" u="sng" err="1">
                <a:solidFill>
                  <a:srgbClr val="0000CC"/>
                </a:solidFill>
              </a:rPr>
              <a:t>nghiệm</a:t>
            </a:r>
            <a:r>
              <a:rPr lang="en-US" altLang="en-US" sz="3600" b="1" u="sng">
                <a:solidFill>
                  <a:srgbClr val="0000CC"/>
                </a:solidFill>
              </a:rPr>
              <a:t>:</a:t>
            </a:r>
          </a:p>
        </p:txBody>
      </p:sp>
      <p:sp>
        <p:nvSpPr>
          <p:cNvPr id="82" name="Text Box 201">
            <a:extLst>
              <a:ext uri="{FF2B5EF4-FFF2-40B4-BE49-F238E27FC236}">
                <a16:creationId xmlns:a16="http://schemas.microsoft.com/office/drawing/2014/main" id="{66AACBB4-04CA-45F4-AA67-88BBD6C6A11B}"/>
              </a:ext>
            </a:extLst>
          </p:cNvPr>
          <p:cNvSpPr txBox="1"/>
          <p:nvPr/>
        </p:nvSpPr>
        <p:spPr>
          <a:xfrm>
            <a:off x="1005149" y="1571620"/>
            <a:ext cx="7072152" cy="646331"/>
          </a:xfrm>
          <a:prstGeom prst="rect">
            <a:avLst/>
          </a:prstGeom>
          <a:noFill/>
          <a:ln w="9525">
            <a:noFill/>
          </a:ln>
        </p:spPr>
        <p:txBody>
          <a:bodyPr wrap="square">
            <a:spAutoFit/>
          </a:bodyPr>
          <a:lstStyle/>
          <a:p>
            <a:pPr>
              <a:spcBef>
                <a:spcPct val="50000"/>
              </a:spcBef>
            </a:pPr>
            <a:r>
              <a:rPr lang="en-US" altLang="en-US" sz="3600">
                <a:solidFill>
                  <a:srgbClr val="0000CC"/>
                </a:solidFill>
              </a:rPr>
              <a:t>b, Bố trí thí nghiệm như hình 25.2</a:t>
            </a:r>
          </a:p>
        </p:txBody>
      </p:sp>
      <p:sp>
        <p:nvSpPr>
          <p:cNvPr id="216" name="TextBox 215">
            <a:extLst>
              <a:ext uri="{FF2B5EF4-FFF2-40B4-BE49-F238E27FC236}">
                <a16:creationId xmlns:a16="http://schemas.microsoft.com/office/drawing/2014/main" id="{8859BDCA-5763-4A42-A39A-78F4333B37AB}"/>
              </a:ext>
            </a:extLst>
          </p:cNvPr>
          <p:cNvSpPr txBox="1"/>
          <p:nvPr/>
        </p:nvSpPr>
        <p:spPr>
          <a:xfrm>
            <a:off x="3982622" y="2949347"/>
            <a:ext cx="10322756" cy="1200329"/>
          </a:xfrm>
          <a:prstGeom prst="rect">
            <a:avLst/>
          </a:prstGeom>
          <a:solidFill>
            <a:schemeClr val="bg1"/>
          </a:solidFill>
        </p:spPr>
        <p:txBody>
          <a:bodyPr wrap="square">
            <a:spAutoFit/>
          </a:bodyPr>
          <a:lstStyle/>
          <a:p>
            <a:pPr indent="0" algn="just">
              <a:buNone/>
            </a:pPr>
            <a:r>
              <a:rPr lang="en-US" sz="3600" b="1">
                <a:cs typeface="Times New Roman" panose="02020603050405020304" pitchFamily="18" charset="0"/>
              </a:rPr>
              <a:t>Nhận xét 2: Khi ngắt điện, lõi sắt non mất hết từ tính, còn lõi thép thì vẫn giữ nguyên được từ tính</a:t>
            </a:r>
            <a:endParaRPr lang="en-US" sz="3600" b="1" dirty="0">
              <a:ea typeface="Times New Roman" panose="02020603050405020304" pitchFamily="18" charset="0"/>
              <a:cs typeface="Times New Roman" panose="02020603050405020304" pitchFamily="18" charset="0"/>
            </a:endParaRPr>
          </a:p>
        </p:txBody>
      </p:sp>
      <p:sp>
        <p:nvSpPr>
          <p:cNvPr id="18" name="Text Box 198">
            <a:extLst>
              <a:ext uri="{FF2B5EF4-FFF2-40B4-BE49-F238E27FC236}">
                <a16:creationId xmlns:a16="http://schemas.microsoft.com/office/drawing/2014/main" id="{1E02ED92-9303-48C0-8DB6-CF4384C2C35A}"/>
              </a:ext>
            </a:extLst>
          </p:cNvPr>
          <p:cNvSpPr txBox="1"/>
          <p:nvPr/>
        </p:nvSpPr>
        <p:spPr>
          <a:xfrm>
            <a:off x="533399" y="93754"/>
            <a:ext cx="8713343" cy="830997"/>
          </a:xfrm>
          <a:prstGeom prst="rect">
            <a:avLst/>
          </a:prstGeom>
          <a:noFill/>
          <a:ln w="9525">
            <a:noFill/>
          </a:ln>
        </p:spPr>
        <p:txBody>
          <a:bodyPr wrap="square">
            <a:spAutoFit/>
          </a:bodyPr>
          <a:lstStyle/>
          <a:p>
            <a:pPr>
              <a:spcBef>
                <a:spcPct val="50000"/>
              </a:spcBef>
            </a:pPr>
            <a:r>
              <a:rPr lang="en-US" altLang="en-US" sz="4800" b="1" u="sng">
                <a:solidFill>
                  <a:srgbClr val="04345C"/>
                </a:solidFill>
              </a:rPr>
              <a:t>I. SỰ NHIỄM TỪ CỦA SẮT, THÉP</a:t>
            </a:r>
          </a:p>
        </p:txBody>
      </p:sp>
      <p:cxnSp>
        <p:nvCxnSpPr>
          <p:cNvPr id="7" name="Straight Connector 6">
            <a:extLst>
              <a:ext uri="{FF2B5EF4-FFF2-40B4-BE49-F238E27FC236}">
                <a16:creationId xmlns:a16="http://schemas.microsoft.com/office/drawing/2014/main" id="{D9E19D51-B177-4BD7-8584-64A67EEF7EDA}"/>
              </a:ext>
            </a:extLst>
          </p:cNvPr>
          <p:cNvCxnSpPr/>
          <p:nvPr/>
        </p:nvCxnSpPr>
        <p:spPr>
          <a:xfrm>
            <a:off x="0" y="7124700"/>
            <a:ext cx="182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176987-B09C-4090-BA38-0FCDA0A49137}"/>
              </a:ext>
            </a:extLst>
          </p:cNvPr>
          <p:cNvCxnSpPr/>
          <p:nvPr/>
        </p:nvCxnSpPr>
        <p:spPr>
          <a:xfrm>
            <a:off x="152400" y="7277100"/>
            <a:ext cx="182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F0AB08-E410-413D-94E8-AF4D54C6D3DA}"/>
              </a:ext>
            </a:extLst>
          </p:cNvPr>
          <p:cNvCxnSpPr/>
          <p:nvPr/>
        </p:nvCxnSpPr>
        <p:spPr>
          <a:xfrm>
            <a:off x="304800" y="7429500"/>
            <a:ext cx="182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1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anim calcmode="lin" valueType="num">
                                      <p:cBhvr>
                                        <p:cTn id="8" dur="1000" fill="hold"/>
                                        <p:tgtEl>
                                          <p:spTgt spid="216"/>
                                        </p:tgtEl>
                                        <p:attrNameLst>
                                          <p:attrName>ppt_x</p:attrName>
                                        </p:attrNameLst>
                                      </p:cBhvr>
                                      <p:tavLst>
                                        <p:tav tm="0">
                                          <p:val>
                                            <p:strVal val="#ppt_x"/>
                                          </p:val>
                                        </p:tav>
                                        <p:tav tm="100000">
                                          <p:val>
                                            <p:strVal val="#ppt_x"/>
                                          </p:val>
                                        </p:tav>
                                      </p:tavLst>
                                    </p:anim>
                                    <p:anim calcmode="lin" valueType="num">
                                      <p:cBhvr>
                                        <p:cTn id="9" dur="1000" fill="hold"/>
                                        <p:tgtEl>
                                          <p:spTgt spid="2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5E6471E-66AA-4DBC-A7F7-1B70F76FC2CB}"/>
              </a:ext>
            </a:extLst>
          </p:cNvPr>
          <p:cNvSpPr/>
          <p:nvPr/>
        </p:nvSpPr>
        <p:spPr>
          <a:xfrm>
            <a:off x="1503888" y="5731714"/>
            <a:ext cx="15020850" cy="3840995"/>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333948B4-4279-4AD0-A9B6-7C128E146B0B}"/>
              </a:ext>
            </a:extLst>
          </p:cNvPr>
          <p:cNvSpPr/>
          <p:nvPr/>
        </p:nvSpPr>
        <p:spPr>
          <a:xfrm>
            <a:off x="1338086" y="1623755"/>
            <a:ext cx="15186651" cy="3445357"/>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98611">
            <a:off x="13645099" y="7915225"/>
            <a:ext cx="7230953" cy="749321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sp>
        <p:nvSpPr>
          <p:cNvPr id="81" name="Text Box 201">
            <a:extLst>
              <a:ext uri="{FF2B5EF4-FFF2-40B4-BE49-F238E27FC236}">
                <a16:creationId xmlns:a16="http://schemas.microsoft.com/office/drawing/2014/main" id="{C86708E4-9B2E-4021-AE57-E6ECCE838641}"/>
              </a:ext>
            </a:extLst>
          </p:cNvPr>
          <p:cNvSpPr txBox="1"/>
          <p:nvPr/>
        </p:nvSpPr>
        <p:spPr>
          <a:xfrm>
            <a:off x="1062366" y="863199"/>
            <a:ext cx="3478859" cy="646331"/>
          </a:xfrm>
          <a:prstGeom prst="rect">
            <a:avLst/>
          </a:prstGeom>
          <a:noFill/>
          <a:ln w="9525">
            <a:noFill/>
          </a:ln>
        </p:spPr>
        <p:txBody>
          <a:bodyPr wrap="square">
            <a:spAutoFit/>
          </a:bodyPr>
          <a:lstStyle/>
          <a:p>
            <a:pPr>
              <a:spcBef>
                <a:spcPct val="50000"/>
              </a:spcBef>
            </a:pPr>
            <a:r>
              <a:rPr lang="en-US" altLang="en-US" sz="3600" b="1" u="sng">
                <a:solidFill>
                  <a:srgbClr val="0000CC"/>
                </a:solidFill>
              </a:rPr>
              <a:t>2. Kết luận:</a:t>
            </a:r>
          </a:p>
        </p:txBody>
      </p:sp>
      <p:grpSp>
        <p:nvGrpSpPr>
          <p:cNvPr id="6" name="Group 5">
            <a:extLst>
              <a:ext uri="{FF2B5EF4-FFF2-40B4-BE49-F238E27FC236}">
                <a16:creationId xmlns:a16="http://schemas.microsoft.com/office/drawing/2014/main" id="{8CB6EE7B-9F34-44EE-81C6-72387361726B}"/>
              </a:ext>
            </a:extLst>
          </p:cNvPr>
          <p:cNvGrpSpPr/>
          <p:nvPr/>
        </p:nvGrpSpPr>
        <p:grpSpPr>
          <a:xfrm>
            <a:off x="1362150" y="1839881"/>
            <a:ext cx="15162588" cy="3132196"/>
            <a:chOff x="1362150" y="1839881"/>
            <a:chExt cx="15162588" cy="2088340"/>
          </a:xfrm>
        </p:grpSpPr>
        <p:sp>
          <p:nvSpPr>
            <p:cNvPr id="18" name="Rectangle 17">
              <a:extLst>
                <a:ext uri="{FF2B5EF4-FFF2-40B4-BE49-F238E27FC236}">
                  <a16:creationId xmlns:a16="http://schemas.microsoft.com/office/drawing/2014/main" id="{328832CF-6328-45E8-A9B2-5B3AC21C800B}"/>
                </a:ext>
              </a:extLst>
            </p:cNvPr>
            <p:cNvSpPr/>
            <p:nvPr/>
          </p:nvSpPr>
          <p:spPr>
            <a:xfrm>
              <a:off x="1503888" y="2727892"/>
              <a:ext cx="15020850" cy="1200329"/>
            </a:xfrm>
            <a:prstGeom prst="rect">
              <a:avLst/>
            </a:prstGeom>
            <a:noFill/>
            <a:ln w="9525">
              <a:noFill/>
            </a:ln>
          </p:spPr>
          <p:txBody>
            <a:bodyPr wrap="square">
              <a:spAutoFit/>
            </a:bodyPr>
            <a:lstStyle/>
            <a:p>
              <a:pPr algn="just">
                <a:spcBef>
                  <a:spcPct val="50000"/>
                </a:spcBef>
              </a:pPr>
              <a:r>
                <a:rPr lang="en-US" sz="360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Khi ngắt điện, lõi sắt non mất hết từ tính còn lõi thép vẫn giữ được từ tính.</a:t>
              </a:r>
              <a:endParaRPr sz="3600" dirty="0">
                <a:latin typeface="Arial" panose="020B0604020202020204" pitchFamily="34" charset="0"/>
                <a:ea typeface="Times New Roman" panose="02020603050405020304" pitchFamily="18" charset="0"/>
                <a:cs typeface="Arial" panose="020B0604020202020204" pitchFamily="34" charset="0"/>
              </a:endParaRPr>
            </a:p>
          </p:txBody>
        </p:sp>
        <p:sp>
          <p:nvSpPr>
            <p:cNvPr id="19" name="Text Box 178">
              <a:extLst>
                <a:ext uri="{FF2B5EF4-FFF2-40B4-BE49-F238E27FC236}">
                  <a16:creationId xmlns:a16="http://schemas.microsoft.com/office/drawing/2014/main" id="{A990347E-2C58-48CA-B600-871020AB83D2}"/>
                </a:ext>
              </a:extLst>
            </p:cNvPr>
            <p:cNvSpPr txBox="1"/>
            <p:nvPr/>
          </p:nvSpPr>
          <p:spPr>
            <a:xfrm>
              <a:off x="1362150" y="1839881"/>
              <a:ext cx="14244914" cy="1188977"/>
            </a:xfrm>
            <a:prstGeom prst="rect">
              <a:avLst/>
            </a:prstGeom>
            <a:noFill/>
            <a:ln w="9525">
              <a:noFill/>
            </a:ln>
          </p:spPr>
          <p:txBody>
            <a:bodyPr wrap="square" lIns="80197" tIns="40099" rIns="80197" bIns="40099">
              <a:spAutoFit/>
            </a:bodyPr>
            <a:lstStyle/>
            <a:p>
              <a:pPr algn="just">
                <a:spcBef>
                  <a:spcPct val="50000"/>
                </a:spcBef>
              </a:pPr>
              <a:r>
                <a:rPr sz="3600" dirty="0">
                  <a:solidFill>
                    <a:schemeClr val="tx1"/>
                  </a:solidFill>
                  <a:latin typeface="Arial" panose="020B0604020202020204" pitchFamily="34" charset="0"/>
                  <a:cs typeface="Arial" panose="020B0604020202020204" pitchFamily="34" charset="0"/>
                </a:rPr>
                <a:t>  </a:t>
              </a:r>
              <a:r>
                <a:rPr lang="en-US" sz="3600" dirty="0">
                  <a:solidFill>
                    <a:schemeClr val="tx1"/>
                  </a:solidFill>
                  <a:latin typeface="Arial" panose="020B0604020202020204" pitchFamily="34" charset="0"/>
                  <a:cs typeface="Arial" panose="020B0604020202020204" pitchFamily="34" charset="0"/>
                </a:rPr>
                <a:t>- </a:t>
              </a:r>
              <a:r>
                <a:rPr sz="3600" dirty="0">
                  <a:solidFill>
                    <a:schemeClr val="tx1"/>
                  </a:solidFill>
                  <a:latin typeface="Arial" panose="020B0604020202020204" pitchFamily="34" charset="0"/>
                  <a:cs typeface="Arial" panose="020B0604020202020204" pitchFamily="34" charset="0"/>
                </a:rPr>
                <a:t>Lõi sắt hoặc lõi thép l</a:t>
              </a:r>
              <a:r>
                <a:rPr sz="3600" dirty="0">
                  <a:solidFill>
                    <a:schemeClr val="tx1"/>
                  </a:solidFill>
                  <a:latin typeface="Arial" panose="020B0604020202020204" pitchFamily="34" charset="0"/>
                  <a:ea typeface="Times New Roman" panose="02020603050405020304" pitchFamily="18" charset="0"/>
                  <a:cs typeface="Arial" panose="020B0604020202020204" pitchFamily="34" charset="0"/>
                </a:rPr>
                <a:t>à</a:t>
              </a:r>
              <a:r>
                <a:rPr sz="3600" dirty="0">
                  <a:solidFill>
                    <a:schemeClr val="tx1"/>
                  </a:solidFill>
                  <a:latin typeface="Arial" panose="020B0604020202020204" pitchFamily="34" charset="0"/>
                  <a:cs typeface="Arial" panose="020B0604020202020204" pitchFamily="34" charset="0"/>
                </a:rPr>
                <a:t>m tăng tác dụng từ của ống dây có dòng điện.</a:t>
              </a:r>
              <a:endParaRPr sz="3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7" name="Group 6">
            <a:extLst>
              <a:ext uri="{FF2B5EF4-FFF2-40B4-BE49-F238E27FC236}">
                <a16:creationId xmlns:a16="http://schemas.microsoft.com/office/drawing/2014/main" id="{248316F6-7961-411A-A7CD-B9BE346C456C}"/>
              </a:ext>
            </a:extLst>
          </p:cNvPr>
          <p:cNvGrpSpPr/>
          <p:nvPr/>
        </p:nvGrpSpPr>
        <p:grpSpPr>
          <a:xfrm>
            <a:off x="1740850" y="6034288"/>
            <a:ext cx="13920947" cy="3366841"/>
            <a:chOff x="3090506" y="4171499"/>
            <a:chExt cx="12816127" cy="3366841"/>
          </a:xfrm>
        </p:grpSpPr>
        <p:sp>
          <p:nvSpPr>
            <p:cNvPr id="24" name="Hộp Văn bản 4">
              <a:extLst>
                <a:ext uri="{FF2B5EF4-FFF2-40B4-BE49-F238E27FC236}">
                  <a16:creationId xmlns:a16="http://schemas.microsoft.com/office/drawing/2014/main" id="{1D2F38F6-F401-4C4B-A866-9BEBBEB1EC3F}"/>
                </a:ext>
              </a:extLst>
            </p:cNvPr>
            <p:cNvSpPr txBox="1">
              <a:spLocks noChangeArrowheads="1"/>
            </p:cNvSpPr>
            <p:nvPr/>
          </p:nvSpPr>
          <p:spPr bwMode="auto">
            <a:xfrm>
              <a:off x="3090507" y="4171499"/>
              <a:ext cx="1281612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3600" i="1" dirty="0">
                  <a:cs typeface="Arial" panose="020B0604020202020204" pitchFamily="34" charset="0"/>
                </a:rPr>
                <a:t>- Sở dĩ lõi sắt hoặc lõi thép làm tăng tác dụng từ của ống dây vì khi đặt trong từ trường thì lõi sắt, thép bị nhiễm từ và trở thành một nam châm điện.</a:t>
              </a:r>
              <a:endParaRPr lang="en-US" altLang="en-US" sz="3600" i="1" dirty="0">
                <a:cs typeface="Arial" panose="020B0604020202020204" pitchFamily="34" charset="0"/>
              </a:endParaRPr>
            </a:p>
          </p:txBody>
        </p:sp>
        <p:sp>
          <p:nvSpPr>
            <p:cNvPr id="31" name="Hộp Văn bản 27">
              <a:extLst>
                <a:ext uri="{FF2B5EF4-FFF2-40B4-BE49-F238E27FC236}">
                  <a16:creationId xmlns:a16="http://schemas.microsoft.com/office/drawing/2014/main" id="{A7B84739-DC30-4B88-ADE6-061DC012D882}"/>
                </a:ext>
              </a:extLst>
            </p:cNvPr>
            <p:cNvSpPr txBox="1">
              <a:spLocks noChangeArrowheads="1"/>
            </p:cNvSpPr>
            <p:nvPr/>
          </p:nvSpPr>
          <p:spPr bwMode="auto">
            <a:xfrm>
              <a:off x="3090506" y="6338011"/>
              <a:ext cx="128161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3600" i="1" dirty="0">
                  <a:cs typeface="Arial" panose="020B0604020202020204" pitchFamily="34" charset="0"/>
                </a:rPr>
                <a:t>- Không những sắt, thép mà các vật liệu từ như niken, côban,… đặt trong từ trường đều bị nhiễm từ.</a:t>
              </a:r>
              <a:endParaRPr lang="en-US" altLang="en-US" sz="3600" i="1" dirty="0">
                <a:cs typeface="Arial" panose="020B0604020202020204" pitchFamily="34" charset="0"/>
              </a:endParaRPr>
            </a:p>
          </p:txBody>
        </p:sp>
      </p:grpSp>
      <p:sp>
        <p:nvSpPr>
          <p:cNvPr id="32" name="Text Box 198">
            <a:extLst>
              <a:ext uri="{FF2B5EF4-FFF2-40B4-BE49-F238E27FC236}">
                <a16:creationId xmlns:a16="http://schemas.microsoft.com/office/drawing/2014/main" id="{BCE1BFB0-DCDE-4AD8-B61A-081305E6E651}"/>
              </a:ext>
            </a:extLst>
          </p:cNvPr>
          <p:cNvSpPr txBox="1"/>
          <p:nvPr/>
        </p:nvSpPr>
        <p:spPr>
          <a:xfrm>
            <a:off x="533399" y="93754"/>
            <a:ext cx="8713343" cy="830997"/>
          </a:xfrm>
          <a:prstGeom prst="rect">
            <a:avLst/>
          </a:prstGeom>
          <a:noFill/>
          <a:ln w="9525">
            <a:noFill/>
          </a:ln>
        </p:spPr>
        <p:txBody>
          <a:bodyPr wrap="square">
            <a:spAutoFit/>
          </a:bodyPr>
          <a:lstStyle/>
          <a:p>
            <a:pPr>
              <a:spcBef>
                <a:spcPct val="50000"/>
              </a:spcBef>
            </a:pPr>
            <a:r>
              <a:rPr lang="en-US" altLang="en-US" sz="4800" b="1" u="sng">
                <a:solidFill>
                  <a:srgbClr val="04345C"/>
                </a:solidFill>
              </a:rPr>
              <a:t>I. SỰ NHIỄM TỪ CỦA SẮT, THÉP</a:t>
            </a:r>
          </a:p>
        </p:txBody>
      </p:sp>
    </p:spTree>
    <p:extLst>
      <p:ext uri="{BB962C8B-B14F-4D97-AF65-F5344CB8AC3E}">
        <p14:creationId xmlns:p14="http://schemas.microsoft.com/office/powerpoint/2010/main" val="8385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0604897" y="-449525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4807744" y="2466667"/>
            <a:ext cx="9522946" cy="759823"/>
          </a:xfrm>
          <a:prstGeom prst="rect">
            <a:avLst/>
          </a:prstGeom>
        </p:spPr>
        <p:txBody>
          <a:bodyPr wrap="square" lIns="0" tIns="0" rIns="0" bIns="0" rtlCol="0" anchor="t">
            <a:spAutoFit/>
          </a:bodyPr>
          <a:lstStyle/>
          <a:p>
            <a:pPr>
              <a:lnSpc>
                <a:spcPts val="5546"/>
              </a:lnSpc>
            </a:pPr>
            <a:r>
              <a:rPr lang="en-US" sz="6000" spc="462">
                <a:solidFill>
                  <a:srgbClr val="6BD4CD"/>
                </a:solidFill>
                <a:latin typeface="Josefin Sans Regular Bold"/>
              </a:rPr>
              <a:t>II. NAM CHÂM ĐIỆN</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grpSp>
        <p:nvGrpSpPr>
          <p:cNvPr id="17" name="Group 3">
            <a:extLst>
              <a:ext uri="{FF2B5EF4-FFF2-40B4-BE49-F238E27FC236}">
                <a16:creationId xmlns:a16="http://schemas.microsoft.com/office/drawing/2014/main" id="{BA2D8F07-3CED-4136-BCBF-CF57ABEBB5AF}"/>
              </a:ext>
            </a:extLst>
          </p:cNvPr>
          <p:cNvGrpSpPr/>
          <p:nvPr/>
        </p:nvGrpSpPr>
        <p:grpSpPr>
          <a:xfrm>
            <a:off x="6808060" y="4029613"/>
            <a:ext cx="6093939" cy="4390268"/>
            <a:chOff x="3600" y="1286"/>
            <a:chExt cx="1536" cy="1422"/>
          </a:xfrm>
        </p:grpSpPr>
        <p:grpSp>
          <p:nvGrpSpPr>
            <p:cNvPr id="18" name="Group 4">
              <a:extLst>
                <a:ext uri="{FF2B5EF4-FFF2-40B4-BE49-F238E27FC236}">
                  <a16:creationId xmlns:a16="http://schemas.microsoft.com/office/drawing/2014/main" id="{5118FDD0-7AA3-4989-B2FC-9F7E8CD9AE2D}"/>
                </a:ext>
              </a:extLst>
            </p:cNvPr>
            <p:cNvGrpSpPr/>
            <p:nvPr/>
          </p:nvGrpSpPr>
          <p:grpSpPr>
            <a:xfrm>
              <a:off x="3600" y="1286"/>
              <a:ext cx="1085" cy="1422"/>
              <a:chOff x="3516" y="1008"/>
              <a:chExt cx="1559" cy="2208"/>
            </a:xfrm>
          </p:grpSpPr>
          <p:sp>
            <p:nvSpPr>
              <p:cNvPr id="27" name="Rectangle 5">
                <a:extLst>
                  <a:ext uri="{FF2B5EF4-FFF2-40B4-BE49-F238E27FC236}">
                    <a16:creationId xmlns:a16="http://schemas.microsoft.com/office/drawing/2014/main" id="{95B515DD-DD0A-4935-9F02-85035FB5D0EE}"/>
                  </a:ext>
                </a:extLst>
              </p:cNvPr>
              <p:cNvSpPr/>
              <p:nvPr/>
            </p:nvSpPr>
            <p:spPr>
              <a:xfrm>
                <a:off x="3936" y="1008"/>
                <a:ext cx="720" cy="2208"/>
              </a:xfrm>
              <a:prstGeom prst="rect">
                <a:avLst/>
              </a:prstGeom>
              <a:solidFill>
                <a:srgbClr val="996633"/>
              </a:solidFill>
              <a:ln w="9525" cap="flat" cmpd="sng">
                <a:solidFill>
                  <a:schemeClr val="tx1"/>
                </a:solidFill>
                <a:prstDash val="solid"/>
                <a:miter/>
                <a:headEnd type="none" w="med" len="med"/>
                <a:tailEnd type="none" w="med" len="med"/>
              </a:ln>
            </p:spPr>
            <p:txBody>
              <a:bodyPr wrap="none" anchor="ctr"/>
              <a:lstStyle/>
              <a:p>
                <a:pPr algn="ctr"/>
                <a:endParaRPr lang="en-US" altLang="en-US">
                  <a:latin typeface="Arial" panose="020B0604020202020204" pitchFamily="34" charset="0"/>
                </a:endParaRPr>
              </a:p>
            </p:txBody>
          </p:sp>
          <p:pic>
            <p:nvPicPr>
              <p:cNvPr id="28" name="Picture 6" descr="namchamdien">
                <a:extLst>
                  <a:ext uri="{FF2B5EF4-FFF2-40B4-BE49-F238E27FC236}">
                    <a16:creationId xmlns:a16="http://schemas.microsoft.com/office/drawing/2014/main" id="{60CCED3B-D40B-40D6-8455-B884CED275E4}"/>
                  </a:ext>
                </a:extLst>
              </p:cNvPr>
              <p:cNvPicPr>
                <a:picLocks noChangeAspect="1"/>
              </p:cNvPicPr>
              <p:nvPr/>
            </p:nvPicPr>
            <p:blipFill>
              <a:blip r:embed="rId4"/>
              <a:srcRect l="28586" t="24228" r="28584" b="23531"/>
              <a:stretch>
                <a:fillRect/>
              </a:stretch>
            </p:blipFill>
            <p:spPr>
              <a:xfrm>
                <a:off x="3516" y="1170"/>
                <a:ext cx="1559" cy="1872"/>
              </a:xfrm>
              <a:prstGeom prst="rect">
                <a:avLst/>
              </a:prstGeom>
              <a:noFill/>
              <a:ln w="9525">
                <a:noFill/>
              </a:ln>
            </p:spPr>
          </p:pic>
        </p:grpSp>
        <p:sp>
          <p:nvSpPr>
            <p:cNvPr id="19" name="Line 19">
              <a:extLst>
                <a:ext uri="{FF2B5EF4-FFF2-40B4-BE49-F238E27FC236}">
                  <a16:creationId xmlns:a16="http://schemas.microsoft.com/office/drawing/2014/main" id="{2EAC88B3-42EF-49AE-8ABE-091CDA813BBA}"/>
                </a:ext>
              </a:extLst>
            </p:cNvPr>
            <p:cNvSpPr/>
            <p:nvPr/>
          </p:nvSpPr>
          <p:spPr>
            <a:xfrm>
              <a:off x="4101" y="1533"/>
              <a:ext cx="1002" cy="0"/>
            </a:xfrm>
            <a:prstGeom prst="line">
              <a:avLst/>
            </a:prstGeom>
            <a:ln w="38100" cap="flat" cmpd="sng">
              <a:solidFill>
                <a:srgbClr val="FFCC00"/>
              </a:solidFill>
              <a:prstDash val="solid"/>
              <a:headEnd type="none" w="med" len="med"/>
              <a:tailEnd type="none" w="med" len="med"/>
            </a:ln>
          </p:spPr>
        </p:sp>
        <p:sp>
          <p:nvSpPr>
            <p:cNvPr id="20" name="Line 20">
              <a:extLst>
                <a:ext uri="{FF2B5EF4-FFF2-40B4-BE49-F238E27FC236}">
                  <a16:creationId xmlns:a16="http://schemas.microsoft.com/office/drawing/2014/main" id="{2C099B2A-4CD1-4EBB-BFB8-7A37CCE37C8C}"/>
                </a:ext>
              </a:extLst>
            </p:cNvPr>
            <p:cNvSpPr/>
            <p:nvPr/>
          </p:nvSpPr>
          <p:spPr>
            <a:xfrm>
              <a:off x="4134" y="2061"/>
              <a:ext cx="1002" cy="0"/>
            </a:xfrm>
            <a:prstGeom prst="line">
              <a:avLst/>
            </a:prstGeom>
            <a:ln w="38100" cap="flat" cmpd="sng">
              <a:solidFill>
                <a:srgbClr val="FFCC00"/>
              </a:solidFill>
              <a:prstDash val="solid"/>
              <a:headEnd type="none" w="med" len="med"/>
              <a:tailEnd type="none" w="med" len="med"/>
            </a:ln>
          </p:spPr>
        </p:sp>
        <p:sp>
          <p:nvSpPr>
            <p:cNvPr id="21" name="Line 21">
              <a:extLst>
                <a:ext uri="{FF2B5EF4-FFF2-40B4-BE49-F238E27FC236}">
                  <a16:creationId xmlns:a16="http://schemas.microsoft.com/office/drawing/2014/main" id="{1BB9D2FE-CE87-46CF-8F44-B59F00D351BF}"/>
                </a:ext>
              </a:extLst>
            </p:cNvPr>
            <p:cNvSpPr/>
            <p:nvPr/>
          </p:nvSpPr>
          <p:spPr>
            <a:xfrm flipH="1">
              <a:off x="4034" y="1533"/>
              <a:ext cx="67" cy="93"/>
            </a:xfrm>
            <a:prstGeom prst="line">
              <a:avLst/>
            </a:prstGeom>
            <a:ln w="38100" cap="flat" cmpd="sng">
              <a:solidFill>
                <a:srgbClr val="FFCC00"/>
              </a:solidFill>
              <a:prstDash val="solid"/>
              <a:headEnd type="none" w="med" len="med"/>
              <a:tailEnd type="none" w="med" len="med"/>
            </a:ln>
          </p:spPr>
        </p:sp>
        <p:sp>
          <p:nvSpPr>
            <p:cNvPr id="22" name="Line 22">
              <a:extLst>
                <a:ext uri="{FF2B5EF4-FFF2-40B4-BE49-F238E27FC236}">
                  <a16:creationId xmlns:a16="http://schemas.microsoft.com/office/drawing/2014/main" id="{17169A8A-A074-46E7-A6E6-77E5BE9DF55C}"/>
                </a:ext>
              </a:extLst>
            </p:cNvPr>
            <p:cNvSpPr/>
            <p:nvPr/>
          </p:nvSpPr>
          <p:spPr>
            <a:xfrm flipH="1" flipV="1">
              <a:off x="4034" y="1968"/>
              <a:ext cx="100" cy="93"/>
            </a:xfrm>
            <a:prstGeom prst="line">
              <a:avLst/>
            </a:prstGeom>
            <a:ln w="38100" cap="flat" cmpd="sng">
              <a:solidFill>
                <a:srgbClr val="FFCC00"/>
              </a:solidFill>
              <a:prstDash val="solid"/>
              <a:headEnd type="none" w="med" len="med"/>
              <a:tailEnd type="none" w="med" len="med"/>
            </a:ln>
          </p:spPr>
        </p:sp>
        <p:sp>
          <p:nvSpPr>
            <p:cNvPr id="23" name="AutoShape 23">
              <a:extLst>
                <a:ext uri="{FF2B5EF4-FFF2-40B4-BE49-F238E27FC236}">
                  <a16:creationId xmlns:a16="http://schemas.microsoft.com/office/drawing/2014/main" id="{5C34848A-68DD-45B5-A8D3-40C07567C8EB}"/>
                </a:ext>
              </a:extLst>
            </p:cNvPr>
            <p:cNvSpPr/>
            <p:nvPr/>
          </p:nvSpPr>
          <p:spPr>
            <a:xfrm>
              <a:off x="5002" y="2116"/>
              <a:ext cx="134" cy="124"/>
            </a:xfrm>
            <a:prstGeom prst="flowChartOr">
              <a:avLst/>
            </a:prstGeom>
            <a:solidFill>
              <a:schemeClr val="bg1"/>
            </a:solidFill>
            <a:ln w="38100" cap="flat" cmpd="sng">
              <a:solidFill>
                <a:srgbClr val="FF0066"/>
              </a:solidFill>
              <a:prstDash val="solid"/>
              <a:headEnd type="none" w="med" len="med"/>
              <a:tailEnd type="none" w="med" len="med"/>
            </a:ln>
          </p:spPr>
          <p:txBody>
            <a:bodyPr wrap="none" anchor="ctr"/>
            <a:lstStyle/>
            <a:p>
              <a:pPr algn="ctr"/>
              <a:endParaRPr lang="en-US" altLang="en-US">
                <a:latin typeface="Arial" panose="020B0604020202020204" pitchFamily="34" charset="0"/>
              </a:endParaRPr>
            </a:p>
          </p:txBody>
        </p:sp>
        <p:sp>
          <p:nvSpPr>
            <p:cNvPr id="24" name="Oval 24">
              <a:extLst>
                <a:ext uri="{FF2B5EF4-FFF2-40B4-BE49-F238E27FC236}">
                  <a16:creationId xmlns:a16="http://schemas.microsoft.com/office/drawing/2014/main" id="{37E49FD2-E7D8-482B-93D2-1F57806C1714}"/>
                </a:ext>
              </a:extLst>
            </p:cNvPr>
            <p:cNvSpPr/>
            <p:nvPr/>
          </p:nvSpPr>
          <p:spPr>
            <a:xfrm>
              <a:off x="5002" y="1344"/>
              <a:ext cx="134" cy="124"/>
            </a:xfrm>
            <a:prstGeom prst="ellipse">
              <a:avLst/>
            </a:prstGeom>
            <a:solidFill>
              <a:schemeClr val="bg1"/>
            </a:solidFill>
            <a:ln w="38100" cap="flat" cmpd="sng">
              <a:solidFill>
                <a:schemeClr val="accent2"/>
              </a:solidFill>
              <a:prstDash val="solid"/>
              <a:headEnd type="none" w="med" len="med"/>
              <a:tailEnd type="none" w="med" len="med"/>
            </a:ln>
          </p:spPr>
          <p:txBody>
            <a:bodyPr wrap="none" anchor="ctr"/>
            <a:lstStyle/>
            <a:p>
              <a:pPr algn="ctr"/>
              <a:r>
                <a:rPr lang="en-US" altLang="en-US" sz="2400">
                  <a:solidFill>
                    <a:schemeClr val="accent2"/>
                  </a:solidFill>
                  <a:latin typeface="Arial" panose="020B0604020202020204" pitchFamily="34" charset="0"/>
                </a:rPr>
                <a:t>-</a:t>
              </a:r>
            </a:p>
          </p:txBody>
        </p:sp>
        <p:sp>
          <p:nvSpPr>
            <p:cNvPr id="26" name="Rectangle 35">
              <a:extLst>
                <a:ext uri="{FF2B5EF4-FFF2-40B4-BE49-F238E27FC236}">
                  <a16:creationId xmlns:a16="http://schemas.microsoft.com/office/drawing/2014/main" id="{B1938BA9-5F26-427A-B579-50343E0A778D}"/>
                </a:ext>
              </a:extLst>
            </p:cNvPr>
            <p:cNvSpPr/>
            <p:nvPr/>
          </p:nvSpPr>
          <p:spPr>
            <a:xfrm>
              <a:off x="3888" y="2470"/>
              <a:ext cx="480" cy="79"/>
            </a:xfrm>
            <a:prstGeom prst="rect">
              <a:avLst/>
            </a:prstGeom>
            <a:noFill/>
            <a:ln w="28575">
              <a:noFill/>
            </a:ln>
          </p:spPr>
          <p:txBody>
            <a:bodyPr>
              <a:spAutoFit/>
            </a:bodyPr>
            <a:lstStyle/>
            <a:p>
              <a:pPr algn="ctr"/>
              <a:r>
                <a:rPr lang="en-US" altLang="en-US" sz="1000">
                  <a:solidFill>
                    <a:schemeClr val="bg1"/>
                  </a:solidFill>
                  <a:latin typeface="Arial" panose="020B0604020202020204" pitchFamily="34" charset="0"/>
                </a:rPr>
                <a:t>1A - 22</a:t>
              </a:r>
              <a:r>
                <a:rPr lang="en-US" altLang="en-US" sz="1000">
                  <a:solidFill>
                    <a:schemeClr val="bg1"/>
                  </a:solidFill>
                  <a:latin typeface="Arial" panose="020B0604020202020204" pitchFamily="34" charset="0"/>
                  <a:sym typeface="Symbol" panose="05050102010706020507" pitchFamily="18" charset="2"/>
                </a:rPr>
                <a:t></a:t>
              </a:r>
            </a:p>
          </p:txBody>
        </p:sp>
      </p:gr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98611">
            <a:off x="13645099" y="7915225"/>
            <a:ext cx="7230953" cy="749321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722306" y="165588"/>
            <a:ext cx="6553200" cy="830997"/>
          </a:xfrm>
          <a:prstGeom prst="rect">
            <a:avLst/>
          </a:prstGeom>
          <a:noFill/>
          <a:ln w="9525">
            <a:noFill/>
          </a:ln>
        </p:spPr>
        <p:txBody>
          <a:bodyPr wrap="square">
            <a:spAutoFit/>
          </a:bodyPr>
          <a:lstStyle/>
          <a:p>
            <a:pPr>
              <a:spcBef>
                <a:spcPct val="50000"/>
              </a:spcBef>
            </a:pPr>
            <a:r>
              <a:rPr lang="en-US" altLang="en-US" sz="4800" b="1" u="sng">
                <a:solidFill>
                  <a:srgbClr val="04345C"/>
                </a:solidFill>
              </a:rPr>
              <a:t>II. NAM CHÂM ĐIỆN</a:t>
            </a:r>
          </a:p>
        </p:txBody>
      </p:sp>
      <p:sp>
        <p:nvSpPr>
          <p:cNvPr id="19" name="Hộp Văn bản 8">
            <a:extLst>
              <a:ext uri="{FF2B5EF4-FFF2-40B4-BE49-F238E27FC236}">
                <a16:creationId xmlns:a16="http://schemas.microsoft.com/office/drawing/2014/main" id="{072A232F-4714-4E9B-A88B-F7E9C8E44465}"/>
              </a:ext>
            </a:extLst>
          </p:cNvPr>
          <p:cNvSpPr txBox="1"/>
          <p:nvPr/>
        </p:nvSpPr>
        <p:spPr>
          <a:xfrm>
            <a:off x="10594975" y="2339543"/>
            <a:ext cx="2892425" cy="646331"/>
          </a:xfrm>
          <a:prstGeom prst="rect">
            <a:avLst/>
          </a:prstGeom>
          <a:noFill/>
          <a:ln w="9525">
            <a:noFill/>
          </a:ln>
        </p:spPr>
        <p:txBody>
          <a:bodyPr>
            <a:spAutoFit/>
          </a:bodyPr>
          <a:lstStyle/>
          <a:p>
            <a:pPr algn="ctr"/>
            <a:r>
              <a:rPr lang="vi-VN" altLang="en-US" sz="3600" dirty="0">
                <a:latin typeface="Calibri" panose="020F0502020204030204" pitchFamily="34" charset="0"/>
              </a:rPr>
              <a:t>Lõi sắt non</a:t>
            </a:r>
            <a:endParaRPr lang="vi-VN" altLang="en-US" sz="3600" dirty="0">
              <a:latin typeface="Calibri" panose="020F0502020204030204" pitchFamily="34" charset="0"/>
              <a:ea typeface="Times New Roman" panose="02020603050405020304" pitchFamily="18" charset="0"/>
            </a:endParaRPr>
          </a:p>
        </p:txBody>
      </p:sp>
      <p:sp>
        <p:nvSpPr>
          <p:cNvPr id="20" name="Text Box 3">
            <a:extLst>
              <a:ext uri="{FF2B5EF4-FFF2-40B4-BE49-F238E27FC236}">
                <a16:creationId xmlns:a16="http://schemas.microsoft.com/office/drawing/2014/main" id="{EECA34FF-7B02-49EB-8D78-85B54E96A007}"/>
              </a:ext>
            </a:extLst>
          </p:cNvPr>
          <p:cNvSpPr txBox="1"/>
          <p:nvPr/>
        </p:nvSpPr>
        <p:spPr>
          <a:xfrm>
            <a:off x="1799266" y="1318740"/>
            <a:ext cx="10753152" cy="646331"/>
          </a:xfrm>
          <a:prstGeom prst="rect">
            <a:avLst/>
          </a:prstGeom>
          <a:noFill/>
          <a:ln w="9525">
            <a:noFill/>
          </a:ln>
        </p:spPr>
        <p:txBody>
          <a:bodyPr wrap="square">
            <a:spAutoFit/>
          </a:bodyPr>
          <a:lstStyle/>
          <a:p>
            <a:pPr algn="just">
              <a:spcBef>
                <a:spcPct val="50000"/>
              </a:spcBef>
            </a:pPr>
            <a:r>
              <a:rPr lang="en-US" altLang="en-US" sz="3600" b="1" u="sng">
                <a:latin typeface="Calibri" panose="020F0502020204030204" pitchFamily="34" charset="0"/>
              </a:rPr>
              <a:t>C2:</a:t>
            </a:r>
            <a:r>
              <a:rPr lang="en-US" altLang="en-US" sz="3600" b="1">
                <a:latin typeface="Calibri" panose="020F0502020204030204" pitchFamily="34" charset="0"/>
              </a:rPr>
              <a:t> </a:t>
            </a:r>
            <a:r>
              <a:rPr lang="en-US" altLang="en-US" sz="3600" err="1">
                <a:latin typeface="Calibri" panose="020F0502020204030204" pitchFamily="34" charset="0"/>
              </a:rPr>
              <a:t>Quan</a:t>
            </a:r>
            <a:r>
              <a:rPr lang="en-US" altLang="en-US" sz="3600">
                <a:latin typeface="Calibri" panose="020F0502020204030204" pitchFamily="34" charset="0"/>
              </a:rPr>
              <a:t> </a:t>
            </a:r>
            <a:r>
              <a:rPr lang="en-US" altLang="en-US" sz="3600" err="1">
                <a:latin typeface="Calibri" panose="020F0502020204030204" pitchFamily="34" charset="0"/>
              </a:rPr>
              <a:t>sát</a:t>
            </a:r>
            <a:r>
              <a:rPr lang="en-US" altLang="en-US" sz="3600">
                <a:latin typeface="Calibri" panose="020F0502020204030204" pitchFamily="34" charset="0"/>
              </a:rPr>
              <a:t> </a:t>
            </a:r>
            <a:r>
              <a:rPr lang="en-US" altLang="en-US" sz="3600" err="1">
                <a:latin typeface="Calibri" panose="020F0502020204030204" pitchFamily="34" charset="0"/>
              </a:rPr>
              <a:t>và</a:t>
            </a:r>
            <a:r>
              <a:rPr lang="en-US" altLang="en-US" sz="3600">
                <a:latin typeface="Calibri" panose="020F0502020204030204" pitchFamily="34" charset="0"/>
              </a:rPr>
              <a:t> </a:t>
            </a:r>
            <a:r>
              <a:rPr lang="en-US" altLang="en-US" sz="3600" err="1">
                <a:latin typeface="Calibri" panose="020F0502020204030204" pitchFamily="34" charset="0"/>
              </a:rPr>
              <a:t>chỉ</a:t>
            </a:r>
            <a:r>
              <a:rPr lang="en-US" altLang="en-US" sz="3600">
                <a:latin typeface="Calibri" panose="020F0502020204030204" pitchFamily="34" charset="0"/>
              </a:rPr>
              <a:t> </a:t>
            </a:r>
            <a:r>
              <a:rPr lang="en-US" altLang="en-US" sz="3600" err="1">
                <a:latin typeface="Calibri" panose="020F0502020204030204" pitchFamily="34" charset="0"/>
              </a:rPr>
              <a:t>ra</a:t>
            </a:r>
            <a:r>
              <a:rPr lang="en-US" altLang="en-US" sz="3600">
                <a:latin typeface="Calibri" panose="020F0502020204030204" pitchFamily="34" charset="0"/>
              </a:rPr>
              <a:t> </a:t>
            </a:r>
            <a:r>
              <a:rPr lang="en-US" altLang="en-US" sz="3600" err="1">
                <a:latin typeface="Calibri" panose="020F0502020204030204" pitchFamily="34" charset="0"/>
              </a:rPr>
              <a:t>các</a:t>
            </a:r>
            <a:r>
              <a:rPr lang="en-US" altLang="en-US" sz="3600">
                <a:latin typeface="Calibri" panose="020F0502020204030204" pitchFamily="34" charset="0"/>
              </a:rPr>
              <a:t> </a:t>
            </a:r>
            <a:r>
              <a:rPr lang="en-US" altLang="en-US" sz="3600" err="1">
                <a:latin typeface="Calibri" panose="020F0502020204030204" pitchFamily="34" charset="0"/>
              </a:rPr>
              <a:t>bộ</a:t>
            </a:r>
            <a:r>
              <a:rPr lang="en-US" altLang="en-US" sz="3600">
                <a:latin typeface="Calibri" panose="020F0502020204030204" pitchFamily="34" charset="0"/>
              </a:rPr>
              <a:t> </a:t>
            </a:r>
            <a:r>
              <a:rPr lang="en-US" altLang="en-US" sz="3600" err="1">
                <a:latin typeface="Calibri" panose="020F0502020204030204" pitchFamily="34" charset="0"/>
              </a:rPr>
              <a:t>phận</a:t>
            </a:r>
            <a:r>
              <a:rPr lang="en-US" altLang="en-US" sz="3600">
                <a:latin typeface="Calibri" panose="020F0502020204030204" pitchFamily="34" charset="0"/>
              </a:rPr>
              <a:t> </a:t>
            </a:r>
            <a:r>
              <a:rPr lang="en-US" altLang="en-US" sz="3600" err="1">
                <a:latin typeface="Calibri" panose="020F0502020204030204" pitchFamily="34" charset="0"/>
              </a:rPr>
              <a:t>của</a:t>
            </a:r>
            <a:r>
              <a:rPr lang="en-US" altLang="en-US" sz="3600">
                <a:latin typeface="Calibri" panose="020F0502020204030204" pitchFamily="34" charset="0"/>
              </a:rPr>
              <a:t> </a:t>
            </a:r>
            <a:r>
              <a:rPr lang="en-US" altLang="en-US" sz="3600" err="1">
                <a:latin typeface="Calibri" panose="020F0502020204030204" pitchFamily="34" charset="0"/>
              </a:rPr>
              <a:t>nam</a:t>
            </a:r>
            <a:r>
              <a:rPr lang="en-US" altLang="en-US" sz="3600">
                <a:latin typeface="Calibri" panose="020F0502020204030204" pitchFamily="34" charset="0"/>
              </a:rPr>
              <a:t> </a:t>
            </a:r>
            <a:r>
              <a:rPr lang="en-US" altLang="en-US" sz="3600" err="1">
                <a:latin typeface="Calibri" panose="020F0502020204030204" pitchFamily="34" charset="0"/>
              </a:rPr>
              <a:t>châm</a:t>
            </a:r>
            <a:r>
              <a:rPr lang="en-US" altLang="en-US" sz="3600">
                <a:latin typeface="Calibri" panose="020F0502020204030204" pitchFamily="34" charset="0"/>
              </a:rPr>
              <a:t> </a:t>
            </a:r>
            <a:r>
              <a:rPr lang="en-US" altLang="en-US" sz="3600" err="1">
                <a:latin typeface="Calibri" panose="020F0502020204030204" pitchFamily="34" charset="0"/>
              </a:rPr>
              <a:t>điện</a:t>
            </a:r>
            <a:r>
              <a:rPr lang="en-US" altLang="en-US" sz="3600">
                <a:latin typeface="Calibri" panose="020F0502020204030204" pitchFamily="34" charset="0"/>
              </a:rPr>
              <a:t>.</a:t>
            </a:r>
          </a:p>
        </p:txBody>
      </p:sp>
      <p:grpSp>
        <p:nvGrpSpPr>
          <p:cNvPr id="23" name="Group 22">
            <a:extLst>
              <a:ext uri="{FF2B5EF4-FFF2-40B4-BE49-F238E27FC236}">
                <a16:creationId xmlns:a16="http://schemas.microsoft.com/office/drawing/2014/main" id="{388718C9-3CAE-476D-8C75-35B6A0FD5E8C}"/>
              </a:ext>
            </a:extLst>
          </p:cNvPr>
          <p:cNvGrpSpPr/>
          <p:nvPr/>
        </p:nvGrpSpPr>
        <p:grpSpPr>
          <a:xfrm>
            <a:off x="4951296" y="2638845"/>
            <a:ext cx="5130386" cy="4817781"/>
            <a:chOff x="1050" y="720"/>
            <a:chExt cx="2790" cy="2939"/>
          </a:xfrm>
        </p:grpSpPr>
        <p:grpSp>
          <p:nvGrpSpPr>
            <p:cNvPr id="24" name="Group 16">
              <a:extLst>
                <a:ext uri="{FF2B5EF4-FFF2-40B4-BE49-F238E27FC236}">
                  <a16:creationId xmlns:a16="http://schemas.microsoft.com/office/drawing/2014/main" id="{86FCE255-9AF3-4019-9E05-7EC968C878E1}"/>
                </a:ext>
              </a:extLst>
            </p:cNvPr>
            <p:cNvGrpSpPr/>
            <p:nvPr/>
          </p:nvGrpSpPr>
          <p:grpSpPr>
            <a:xfrm>
              <a:off x="1584" y="720"/>
              <a:ext cx="2256" cy="2939"/>
              <a:chOff x="3168" y="1008"/>
              <a:chExt cx="2496" cy="2736"/>
            </a:xfrm>
          </p:grpSpPr>
          <p:grpSp>
            <p:nvGrpSpPr>
              <p:cNvPr id="32" name="Group 17">
                <a:extLst>
                  <a:ext uri="{FF2B5EF4-FFF2-40B4-BE49-F238E27FC236}">
                    <a16:creationId xmlns:a16="http://schemas.microsoft.com/office/drawing/2014/main" id="{62102165-C1DC-468B-BCA2-554A55B52127}"/>
                  </a:ext>
                </a:extLst>
              </p:cNvPr>
              <p:cNvGrpSpPr/>
              <p:nvPr/>
            </p:nvGrpSpPr>
            <p:grpSpPr>
              <a:xfrm>
                <a:off x="3168" y="1008"/>
                <a:ext cx="2496" cy="2736"/>
                <a:chOff x="3552" y="1056"/>
                <a:chExt cx="2064" cy="2736"/>
              </a:xfrm>
            </p:grpSpPr>
            <p:sp>
              <p:nvSpPr>
                <p:cNvPr id="35" name="Rectangle 18">
                  <a:extLst>
                    <a:ext uri="{FF2B5EF4-FFF2-40B4-BE49-F238E27FC236}">
                      <a16:creationId xmlns:a16="http://schemas.microsoft.com/office/drawing/2014/main" id="{8D1B0610-F7F7-4A08-AB2E-E9FD5A4CC1C8}"/>
                    </a:ext>
                  </a:extLst>
                </p:cNvPr>
                <p:cNvSpPr/>
                <p:nvPr/>
              </p:nvSpPr>
              <p:spPr>
                <a:xfrm>
                  <a:off x="3552" y="1056"/>
                  <a:ext cx="2064" cy="2736"/>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lstStyle/>
                <a:p>
                  <a:pPr algn="ctr"/>
                  <a:endParaRPr lang="en-US" altLang="en-US" sz="3600">
                    <a:latin typeface="Calibri" panose="020F0502020204030204" pitchFamily="34" charset="0"/>
                  </a:endParaRPr>
                </a:p>
              </p:txBody>
            </p:sp>
            <p:grpSp>
              <p:nvGrpSpPr>
                <p:cNvPr id="36" name="Group 6">
                  <a:extLst>
                    <a:ext uri="{FF2B5EF4-FFF2-40B4-BE49-F238E27FC236}">
                      <a16:creationId xmlns:a16="http://schemas.microsoft.com/office/drawing/2014/main" id="{8F0FDE94-BDE2-4336-BBB1-293E1BF3E7F6}"/>
                    </a:ext>
                  </a:extLst>
                </p:cNvPr>
                <p:cNvGrpSpPr/>
                <p:nvPr/>
              </p:nvGrpSpPr>
              <p:grpSpPr>
                <a:xfrm>
                  <a:off x="3744" y="1200"/>
                  <a:ext cx="1536" cy="1834"/>
                  <a:chOff x="3516" y="1008"/>
                  <a:chExt cx="1559" cy="2208"/>
                </a:xfrm>
              </p:grpSpPr>
              <p:sp>
                <p:nvSpPr>
                  <p:cNvPr id="50" name="Rectangle 5">
                    <a:extLst>
                      <a:ext uri="{FF2B5EF4-FFF2-40B4-BE49-F238E27FC236}">
                        <a16:creationId xmlns:a16="http://schemas.microsoft.com/office/drawing/2014/main" id="{8C244E6C-C176-4366-8317-0FDCE818A6D4}"/>
                      </a:ext>
                    </a:extLst>
                  </p:cNvPr>
                  <p:cNvSpPr/>
                  <p:nvPr/>
                </p:nvSpPr>
                <p:spPr>
                  <a:xfrm>
                    <a:off x="3936" y="1008"/>
                    <a:ext cx="720" cy="2208"/>
                  </a:xfrm>
                  <a:prstGeom prst="rect">
                    <a:avLst/>
                  </a:prstGeom>
                  <a:solidFill>
                    <a:srgbClr val="996633"/>
                  </a:solidFill>
                  <a:ln w="9525" cap="flat" cmpd="sng">
                    <a:solidFill>
                      <a:schemeClr val="tx1"/>
                    </a:solidFill>
                    <a:prstDash val="solid"/>
                    <a:miter/>
                    <a:headEnd type="none" w="med" len="med"/>
                    <a:tailEnd type="none" w="med" len="med"/>
                  </a:ln>
                </p:spPr>
                <p:txBody>
                  <a:bodyPr wrap="none" anchor="ctr"/>
                  <a:lstStyle/>
                  <a:p>
                    <a:pPr algn="ctr"/>
                    <a:endParaRPr lang="en-US" altLang="en-US" sz="3600">
                      <a:latin typeface="Calibri" panose="020F0502020204030204" pitchFamily="34" charset="0"/>
                    </a:endParaRPr>
                  </a:p>
                </p:txBody>
              </p:sp>
              <p:pic>
                <p:nvPicPr>
                  <p:cNvPr id="51" name="Picture 4" descr="namchamdien">
                    <a:extLst>
                      <a:ext uri="{FF2B5EF4-FFF2-40B4-BE49-F238E27FC236}">
                        <a16:creationId xmlns:a16="http://schemas.microsoft.com/office/drawing/2014/main" id="{5447C707-B411-4C25-96F1-5C5104AFB6BE}"/>
                      </a:ext>
                    </a:extLst>
                  </p:cNvPr>
                  <p:cNvPicPr>
                    <a:picLocks noChangeAspect="1"/>
                  </p:cNvPicPr>
                  <p:nvPr/>
                </p:nvPicPr>
                <p:blipFill>
                  <a:blip r:embed="rId4"/>
                  <a:srcRect l="28586" t="24228" r="28584" b="23531"/>
                  <a:stretch>
                    <a:fillRect/>
                  </a:stretch>
                </p:blipFill>
                <p:spPr>
                  <a:xfrm>
                    <a:off x="3516" y="1170"/>
                    <a:ext cx="1559" cy="1872"/>
                  </a:xfrm>
                  <a:prstGeom prst="rect">
                    <a:avLst/>
                  </a:prstGeom>
                  <a:noFill/>
                  <a:ln w="9525">
                    <a:noFill/>
                  </a:ln>
                </p:spPr>
              </p:pic>
            </p:grpSp>
            <p:pic>
              <p:nvPicPr>
                <p:cNvPr id="37" name="Picture 8" descr="kimgam2007">
                  <a:extLst>
                    <a:ext uri="{FF2B5EF4-FFF2-40B4-BE49-F238E27FC236}">
                      <a16:creationId xmlns:a16="http://schemas.microsoft.com/office/drawing/2014/main" id="{F09C3432-0526-4B21-AED8-4EAE90A98F42}"/>
                    </a:ext>
                  </a:extLst>
                </p:cNvPr>
                <p:cNvPicPr>
                  <a:picLocks noChangeAspect="1"/>
                </p:cNvPicPr>
                <p:nvPr/>
              </p:nvPicPr>
              <p:blipFill>
                <a:blip r:embed="rId5"/>
                <a:srcRect l="37708" t="6219" r="39757" b="15506"/>
                <a:stretch>
                  <a:fillRect/>
                </a:stretch>
              </p:blipFill>
              <p:spPr>
                <a:xfrm rot="823813">
                  <a:off x="4600" y="2786"/>
                  <a:ext cx="187" cy="670"/>
                </a:xfrm>
                <a:prstGeom prst="rect">
                  <a:avLst/>
                </a:prstGeom>
                <a:solidFill>
                  <a:srgbClr val="996633"/>
                </a:solidFill>
                <a:ln w="9525">
                  <a:noFill/>
                </a:ln>
              </p:spPr>
            </p:pic>
            <p:pic>
              <p:nvPicPr>
                <p:cNvPr id="38" name="Picture 9" descr="kimgam2007">
                  <a:extLst>
                    <a:ext uri="{FF2B5EF4-FFF2-40B4-BE49-F238E27FC236}">
                      <a16:creationId xmlns:a16="http://schemas.microsoft.com/office/drawing/2014/main" id="{D20E9DB5-C67B-4B02-AF15-53B927242D22}"/>
                    </a:ext>
                  </a:extLst>
                </p:cNvPr>
                <p:cNvPicPr>
                  <a:picLocks noChangeAspect="1"/>
                </p:cNvPicPr>
                <p:nvPr/>
              </p:nvPicPr>
              <p:blipFill>
                <a:blip r:embed="rId5"/>
                <a:srcRect l="37708" t="6219" r="39757" b="15506"/>
                <a:stretch>
                  <a:fillRect/>
                </a:stretch>
              </p:blipFill>
              <p:spPr>
                <a:xfrm rot="991459">
                  <a:off x="4245" y="2838"/>
                  <a:ext cx="186" cy="666"/>
                </a:xfrm>
                <a:prstGeom prst="rect">
                  <a:avLst/>
                </a:prstGeom>
                <a:solidFill>
                  <a:srgbClr val="996633"/>
                </a:solidFill>
                <a:ln w="9525">
                  <a:noFill/>
                </a:ln>
              </p:spPr>
            </p:pic>
            <p:pic>
              <p:nvPicPr>
                <p:cNvPr id="39" name="Picture 10" descr="kimgam2007">
                  <a:extLst>
                    <a:ext uri="{FF2B5EF4-FFF2-40B4-BE49-F238E27FC236}">
                      <a16:creationId xmlns:a16="http://schemas.microsoft.com/office/drawing/2014/main" id="{EBA5AA5B-43DB-4242-B32D-13A880BD5974}"/>
                    </a:ext>
                  </a:extLst>
                </p:cNvPr>
                <p:cNvPicPr>
                  <a:picLocks noChangeAspect="1"/>
                </p:cNvPicPr>
                <p:nvPr/>
              </p:nvPicPr>
              <p:blipFill>
                <a:blip r:embed="rId5"/>
                <a:srcRect l="37708" t="6219" r="39757" b="15506"/>
                <a:stretch>
                  <a:fillRect/>
                </a:stretch>
              </p:blipFill>
              <p:spPr>
                <a:xfrm>
                  <a:off x="4262" y="2840"/>
                  <a:ext cx="189" cy="679"/>
                </a:xfrm>
                <a:prstGeom prst="rect">
                  <a:avLst/>
                </a:prstGeom>
                <a:solidFill>
                  <a:schemeClr val="tx1"/>
                </a:solidFill>
                <a:ln w="9525">
                  <a:noFill/>
                </a:ln>
              </p:spPr>
            </p:pic>
            <p:pic>
              <p:nvPicPr>
                <p:cNvPr id="40" name="Picture 11" descr="kimgam2007">
                  <a:extLst>
                    <a:ext uri="{FF2B5EF4-FFF2-40B4-BE49-F238E27FC236}">
                      <a16:creationId xmlns:a16="http://schemas.microsoft.com/office/drawing/2014/main" id="{D9228619-7307-454B-BF7F-E9111B10E534}"/>
                    </a:ext>
                  </a:extLst>
                </p:cNvPr>
                <p:cNvPicPr>
                  <a:picLocks noChangeAspect="1"/>
                </p:cNvPicPr>
                <p:nvPr/>
              </p:nvPicPr>
              <p:blipFill>
                <a:blip r:embed="rId5"/>
                <a:srcRect l="37708" t="6219" r="39757" b="15506"/>
                <a:stretch>
                  <a:fillRect/>
                </a:stretch>
              </p:blipFill>
              <p:spPr>
                <a:xfrm>
                  <a:off x="4716" y="2827"/>
                  <a:ext cx="188" cy="677"/>
                </a:xfrm>
                <a:prstGeom prst="rect">
                  <a:avLst/>
                </a:prstGeom>
                <a:solidFill>
                  <a:srgbClr val="996633"/>
                </a:solidFill>
                <a:ln w="9525">
                  <a:noFill/>
                </a:ln>
              </p:spPr>
            </p:pic>
            <p:pic>
              <p:nvPicPr>
                <p:cNvPr id="41" name="Picture 12" descr="kimgam2007">
                  <a:extLst>
                    <a:ext uri="{FF2B5EF4-FFF2-40B4-BE49-F238E27FC236}">
                      <a16:creationId xmlns:a16="http://schemas.microsoft.com/office/drawing/2014/main" id="{ED84E852-F2B0-4F96-96D6-908145759D3C}"/>
                    </a:ext>
                  </a:extLst>
                </p:cNvPr>
                <p:cNvPicPr>
                  <a:picLocks noChangeAspect="1"/>
                </p:cNvPicPr>
                <p:nvPr/>
              </p:nvPicPr>
              <p:blipFill>
                <a:blip r:embed="rId5"/>
                <a:srcRect l="37708" t="6219" r="39757" b="15506"/>
                <a:stretch>
                  <a:fillRect/>
                </a:stretch>
              </p:blipFill>
              <p:spPr>
                <a:xfrm>
                  <a:off x="4413" y="2779"/>
                  <a:ext cx="189" cy="677"/>
                </a:xfrm>
                <a:prstGeom prst="rect">
                  <a:avLst/>
                </a:prstGeom>
                <a:solidFill>
                  <a:srgbClr val="996633"/>
                </a:solidFill>
                <a:ln w="9525">
                  <a:noFill/>
                </a:ln>
              </p:spPr>
            </p:pic>
            <p:pic>
              <p:nvPicPr>
                <p:cNvPr id="42" name="Picture 13" descr="kimgam2007">
                  <a:extLst>
                    <a:ext uri="{FF2B5EF4-FFF2-40B4-BE49-F238E27FC236}">
                      <a16:creationId xmlns:a16="http://schemas.microsoft.com/office/drawing/2014/main" id="{57E55582-5473-4100-B6A0-49899DB6370C}"/>
                    </a:ext>
                  </a:extLst>
                </p:cNvPr>
                <p:cNvPicPr>
                  <a:picLocks noChangeAspect="1"/>
                </p:cNvPicPr>
                <p:nvPr/>
              </p:nvPicPr>
              <p:blipFill>
                <a:blip r:embed="rId5"/>
                <a:srcRect l="37708" t="6219" r="39757" b="15506"/>
                <a:stretch>
                  <a:fillRect/>
                </a:stretch>
              </p:blipFill>
              <p:spPr>
                <a:xfrm rot="9851389">
                  <a:off x="4312" y="2936"/>
                  <a:ext cx="186" cy="664"/>
                </a:xfrm>
                <a:prstGeom prst="rect">
                  <a:avLst/>
                </a:prstGeom>
                <a:solidFill>
                  <a:schemeClr val="tx1"/>
                </a:solidFill>
                <a:ln w="9525">
                  <a:noFill/>
                </a:ln>
              </p:spPr>
            </p:pic>
            <p:pic>
              <p:nvPicPr>
                <p:cNvPr id="43" name="Picture 14" descr="kimgam2007">
                  <a:extLst>
                    <a:ext uri="{FF2B5EF4-FFF2-40B4-BE49-F238E27FC236}">
                      <a16:creationId xmlns:a16="http://schemas.microsoft.com/office/drawing/2014/main" id="{1DB812A0-2E74-4EC2-9553-9DAA4CB7AC86}"/>
                    </a:ext>
                  </a:extLst>
                </p:cNvPr>
                <p:cNvPicPr>
                  <a:picLocks noChangeAspect="1"/>
                </p:cNvPicPr>
                <p:nvPr/>
              </p:nvPicPr>
              <p:blipFill>
                <a:blip r:embed="rId5"/>
                <a:srcRect l="37708" t="6219" r="39757" b="15506"/>
                <a:stretch>
                  <a:fillRect/>
                </a:stretch>
              </p:blipFill>
              <p:spPr>
                <a:xfrm rot="9851389">
                  <a:off x="4795" y="2936"/>
                  <a:ext cx="186" cy="664"/>
                </a:xfrm>
                <a:prstGeom prst="rect">
                  <a:avLst/>
                </a:prstGeom>
                <a:solidFill>
                  <a:schemeClr val="tx1"/>
                </a:solidFill>
                <a:ln w="9525">
                  <a:noFill/>
                </a:ln>
              </p:spPr>
            </p:pic>
            <p:pic>
              <p:nvPicPr>
                <p:cNvPr id="44" name="Picture 15" descr="kimgam2007">
                  <a:extLst>
                    <a:ext uri="{FF2B5EF4-FFF2-40B4-BE49-F238E27FC236}">
                      <a16:creationId xmlns:a16="http://schemas.microsoft.com/office/drawing/2014/main" id="{EFC4F8D7-8499-45EC-BC4B-03F8FCF90AD0}"/>
                    </a:ext>
                  </a:extLst>
                </p:cNvPr>
                <p:cNvPicPr>
                  <a:picLocks noChangeAspect="1"/>
                </p:cNvPicPr>
                <p:nvPr/>
              </p:nvPicPr>
              <p:blipFill>
                <a:blip r:embed="rId5"/>
                <a:srcRect l="37708" t="6219" r="39757" b="15506"/>
                <a:stretch>
                  <a:fillRect/>
                </a:stretch>
              </p:blipFill>
              <p:spPr>
                <a:xfrm rot="9851389">
                  <a:off x="4493" y="2888"/>
                  <a:ext cx="186" cy="664"/>
                </a:xfrm>
                <a:prstGeom prst="rect">
                  <a:avLst/>
                </a:prstGeom>
                <a:solidFill>
                  <a:schemeClr val="tx1"/>
                </a:solidFill>
                <a:ln w="9525">
                  <a:noFill/>
                </a:ln>
              </p:spPr>
            </p:pic>
            <p:pic>
              <p:nvPicPr>
                <p:cNvPr id="45" name="Picture 7" descr="kimgam2007">
                  <a:extLst>
                    <a:ext uri="{FF2B5EF4-FFF2-40B4-BE49-F238E27FC236}">
                      <a16:creationId xmlns:a16="http://schemas.microsoft.com/office/drawing/2014/main" id="{1BB70D86-2A82-4D5D-9E1D-B3B0523582BA}"/>
                    </a:ext>
                  </a:extLst>
                </p:cNvPr>
                <p:cNvPicPr>
                  <a:picLocks noChangeAspect="1"/>
                </p:cNvPicPr>
                <p:nvPr/>
              </p:nvPicPr>
              <p:blipFill>
                <a:blip r:embed="rId5"/>
                <a:srcRect l="37708" t="6219" r="39757" b="15506"/>
                <a:stretch>
                  <a:fillRect/>
                </a:stretch>
              </p:blipFill>
              <p:spPr>
                <a:xfrm>
                  <a:off x="4534" y="2905"/>
                  <a:ext cx="189" cy="677"/>
                </a:xfrm>
                <a:prstGeom prst="rect">
                  <a:avLst/>
                </a:prstGeom>
                <a:solidFill>
                  <a:schemeClr val="tx1"/>
                </a:solidFill>
                <a:ln w="9525">
                  <a:noFill/>
                </a:ln>
              </p:spPr>
            </p:pic>
            <p:pic>
              <p:nvPicPr>
                <p:cNvPr id="46" name="Picture 16" descr="kimgam2007">
                  <a:extLst>
                    <a:ext uri="{FF2B5EF4-FFF2-40B4-BE49-F238E27FC236}">
                      <a16:creationId xmlns:a16="http://schemas.microsoft.com/office/drawing/2014/main" id="{52728AEB-1416-4FF3-9F80-9877DAD6C39E}"/>
                    </a:ext>
                  </a:extLst>
                </p:cNvPr>
                <p:cNvPicPr>
                  <a:picLocks noChangeAspect="1"/>
                </p:cNvPicPr>
                <p:nvPr/>
              </p:nvPicPr>
              <p:blipFill>
                <a:blip r:embed="rId5"/>
                <a:srcRect l="37708" t="6219" r="39757" b="15506"/>
                <a:stretch>
                  <a:fillRect/>
                </a:stretch>
              </p:blipFill>
              <p:spPr>
                <a:xfrm rot="991459">
                  <a:off x="4426" y="3078"/>
                  <a:ext cx="186" cy="666"/>
                </a:xfrm>
                <a:prstGeom prst="rect">
                  <a:avLst/>
                </a:prstGeom>
                <a:solidFill>
                  <a:schemeClr val="tx1"/>
                </a:solidFill>
                <a:ln w="9525">
                  <a:noFill/>
                </a:ln>
              </p:spPr>
            </p:pic>
            <p:pic>
              <p:nvPicPr>
                <p:cNvPr id="47" name="Picture 17" descr="kimgam2007">
                  <a:extLst>
                    <a:ext uri="{FF2B5EF4-FFF2-40B4-BE49-F238E27FC236}">
                      <a16:creationId xmlns:a16="http://schemas.microsoft.com/office/drawing/2014/main" id="{297AAC98-014B-46A6-AD22-048E2B3D5CB9}"/>
                    </a:ext>
                  </a:extLst>
                </p:cNvPr>
                <p:cNvPicPr>
                  <a:picLocks noChangeAspect="1"/>
                </p:cNvPicPr>
                <p:nvPr/>
              </p:nvPicPr>
              <p:blipFill>
                <a:blip r:embed="rId5"/>
                <a:srcRect l="37708" t="6219" r="39757" b="15506"/>
                <a:stretch>
                  <a:fillRect/>
                </a:stretch>
              </p:blipFill>
              <p:spPr>
                <a:xfrm rot="9851389">
                  <a:off x="4128" y="2984"/>
                  <a:ext cx="186" cy="664"/>
                </a:xfrm>
                <a:prstGeom prst="rect">
                  <a:avLst/>
                </a:prstGeom>
                <a:solidFill>
                  <a:schemeClr val="tx1"/>
                </a:solidFill>
                <a:ln w="9525">
                  <a:noFill/>
                </a:ln>
              </p:spPr>
            </p:pic>
            <p:pic>
              <p:nvPicPr>
                <p:cNvPr id="48" name="Picture 18" descr="kimgam2007">
                  <a:extLst>
                    <a:ext uri="{FF2B5EF4-FFF2-40B4-BE49-F238E27FC236}">
                      <a16:creationId xmlns:a16="http://schemas.microsoft.com/office/drawing/2014/main" id="{EB611137-3C72-4F3B-AA96-24D34C4C35F1}"/>
                    </a:ext>
                  </a:extLst>
                </p:cNvPr>
                <p:cNvPicPr>
                  <a:picLocks noChangeAspect="1"/>
                </p:cNvPicPr>
                <p:nvPr/>
              </p:nvPicPr>
              <p:blipFill>
                <a:blip r:embed="rId5"/>
                <a:srcRect l="37708" t="6219" r="39757" b="15506"/>
                <a:stretch>
                  <a:fillRect/>
                </a:stretch>
              </p:blipFill>
              <p:spPr>
                <a:xfrm rot="-10407638">
                  <a:off x="3984" y="2922"/>
                  <a:ext cx="188" cy="678"/>
                </a:xfrm>
                <a:prstGeom prst="rect">
                  <a:avLst/>
                </a:prstGeom>
                <a:solidFill>
                  <a:schemeClr val="tx1"/>
                </a:solidFill>
                <a:ln w="9525">
                  <a:noFill/>
                </a:ln>
              </p:spPr>
            </p:pic>
            <p:sp>
              <p:nvSpPr>
                <p:cNvPr id="49" name="Text Box 31">
                  <a:extLst>
                    <a:ext uri="{FF2B5EF4-FFF2-40B4-BE49-F238E27FC236}">
                      <a16:creationId xmlns:a16="http://schemas.microsoft.com/office/drawing/2014/main" id="{235899D9-9315-43F7-912F-D61A6FFFD8BA}"/>
                    </a:ext>
                  </a:extLst>
                </p:cNvPr>
                <p:cNvSpPr txBox="1"/>
                <p:nvPr/>
              </p:nvSpPr>
              <p:spPr>
                <a:xfrm>
                  <a:off x="3987" y="2544"/>
                  <a:ext cx="1173" cy="262"/>
                </a:xfrm>
                <a:prstGeom prst="rect">
                  <a:avLst/>
                </a:prstGeom>
                <a:noFill/>
                <a:ln w="12700">
                  <a:noFill/>
                </a:ln>
              </p:spPr>
              <p:txBody>
                <a:bodyPr wrap="square">
                  <a:spAutoFit/>
                </a:bodyPr>
                <a:lstStyle/>
                <a:p>
                  <a:pPr algn="ctr">
                    <a:spcBef>
                      <a:spcPct val="50000"/>
                    </a:spcBef>
                  </a:pPr>
                  <a:r>
                    <a:rPr lang="en-US" altLang="en-US" sz="2400" b="1">
                      <a:solidFill>
                        <a:srgbClr val="FFFF00"/>
                      </a:solidFill>
                      <a:latin typeface="Calibri" panose="020F0502020204030204" pitchFamily="34" charset="0"/>
                    </a:rPr>
                    <a:t>1A - 22</a:t>
                  </a:r>
                  <a:r>
                    <a:rPr lang="en-US" altLang="en-US" sz="2400" b="1">
                      <a:solidFill>
                        <a:srgbClr val="FFFF00"/>
                      </a:solidFill>
                      <a:latin typeface="Calibri" panose="020F0502020204030204" pitchFamily="34" charset="0"/>
                      <a:sym typeface="Symbol" panose="05050102010706020507" pitchFamily="18" charset="2"/>
                    </a:rPr>
                    <a:t></a:t>
                  </a:r>
                </a:p>
              </p:txBody>
            </p:sp>
          </p:grpSp>
          <p:sp>
            <p:nvSpPr>
              <p:cNvPr id="33" name="Freeform 35">
                <a:extLst>
                  <a:ext uri="{FF2B5EF4-FFF2-40B4-BE49-F238E27FC236}">
                    <a16:creationId xmlns:a16="http://schemas.microsoft.com/office/drawing/2014/main" id="{AFDF37D7-6260-46A6-AC94-57BF2D94CED4}"/>
                  </a:ext>
                </a:extLst>
              </p:cNvPr>
              <p:cNvSpPr/>
              <p:nvPr/>
            </p:nvSpPr>
            <p:spPr>
              <a:xfrm>
                <a:off x="4128" y="2200"/>
                <a:ext cx="1536" cy="248"/>
              </a:xfrm>
              <a:custGeom>
                <a:avLst/>
                <a:gdLst/>
                <a:ahLst/>
                <a:cxnLst>
                  <a:cxn ang="0">
                    <a:pos x="0" y="200"/>
                  </a:cxn>
                  <a:cxn ang="0">
                    <a:pos x="432" y="8"/>
                  </a:cxn>
                  <a:cxn ang="0">
                    <a:pos x="1536" y="248"/>
                  </a:cxn>
                </a:cxnLst>
                <a:rect l="0" t="0" r="0" b="0"/>
                <a:pathLst>
                  <a:path w="1536" h="248">
                    <a:moveTo>
                      <a:pt x="0" y="200"/>
                    </a:moveTo>
                    <a:cubicBezTo>
                      <a:pt x="88" y="100"/>
                      <a:pt x="176" y="0"/>
                      <a:pt x="432" y="8"/>
                    </a:cubicBezTo>
                    <a:cubicBezTo>
                      <a:pt x="688" y="16"/>
                      <a:pt x="1112" y="132"/>
                      <a:pt x="1536" y="248"/>
                    </a:cubicBezTo>
                  </a:path>
                </a:pathLst>
              </a:custGeom>
              <a:noFill/>
              <a:ln w="38100" cap="flat" cmpd="sng">
                <a:solidFill>
                  <a:schemeClr val="tx1"/>
                </a:solidFill>
                <a:prstDash val="solid"/>
                <a:round/>
                <a:headEnd type="none" w="med" len="med"/>
                <a:tailEnd type="none" w="med" len="med"/>
              </a:ln>
            </p:spPr>
            <p:txBody>
              <a:bodyPr/>
              <a:lstStyle/>
              <a:p>
                <a:endParaRPr lang="en-US" sz="3600">
                  <a:latin typeface="Calibri" panose="020F0502020204030204" pitchFamily="34" charset="0"/>
                </a:endParaRPr>
              </a:p>
            </p:txBody>
          </p:sp>
          <p:sp>
            <p:nvSpPr>
              <p:cNvPr id="34" name="Freeform 36">
                <a:extLst>
                  <a:ext uri="{FF2B5EF4-FFF2-40B4-BE49-F238E27FC236}">
                    <a16:creationId xmlns:a16="http://schemas.microsoft.com/office/drawing/2014/main" id="{5229D1A7-CA3B-4C62-8B39-9C1FB96F16DA}"/>
                  </a:ext>
                </a:extLst>
              </p:cNvPr>
              <p:cNvSpPr/>
              <p:nvPr/>
            </p:nvSpPr>
            <p:spPr>
              <a:xfrm>
                <a:off x="4128" y="1440"/>
                <a:ext cx="1536" cy="384"/>
              </a:xfrm>
              <a:custGeom>
                <a:avLst/>
                <a:gdLst/>
                <a:ahLst/>
                <a:cxnLst>
                  <a:cxn ang="0">
                    <a:pos x="0" y="192"/>
                  </a:cxn>
                  <a:cxn ang="0">
                    <a:pos x="144" y="96"/>
                  </a:cxn>
                  <a:cxn ang="0">
                    <a:pos x="480" y="48"/>
                  </a:cxn>
                  <a:cxn ang="0">
                    <a:pos x="1536" y="384"/>
                  </a:cxn>
                </a:cxnLst>
                <a:rect l="0" t="0" r="0" b="0"/>
                <a:pathLst>
                  <a:path w="1536" h="384">
                    <a:moveTo>
                      <a:pt x="0" y="192"/>
                    </a:moveTo>
                    <a:cubicBezTo>
                      <a:pt x="32" y="156"/>
                      <a:pt x="64" y="120"/>
                      <a:pt x="144" y="96"/>
                    </a:cubicBezTo>
                    <a:cubicBezTo>
                      <a:pt x="224" y="72"/>
                      <a:pt x="248" y="0"/>
                      <a:pt x="480" y="48"/>
                    </a:cubicBezTo>
                    <a:cubicBezTo>
                      <a:pt x="712" y="96"/>
                      <a:pt x="1360" y="328"/>
                      <a:pt x="1536" y="384"/>
                    </a:cubicBezTo>
                  </a:path>
                </a:pathLst>
              </a:custGeom>
              <a:noFill/>
              <a:ln w="38100" cap="flat" cmpd="sng">
                <a:solidFill>
                  <a:schemeClr val="tx1"/>
                </a:solidFill>
                <a:prstDash val="solid"/>
                <a:round/>
                <a:headEnd type="none" w="med" len="med"/>
                <a:tailEnd type="none" w="med" len="med"/>
              </a:ln>
            </p:spPr>
            <p:txBody>
              <a:bodyPr/>
              <a:lstStyle/>
              <a:p>
                <a:endParaRPr lang="en-US" sz="3600">
                  <a:latin typeface="Calibri" panose="020F0502020204030204" pitchFamily="34" charset="0"/>
                </a:endParaRPr>
              </a:p>
            </p:txBody>
          </p:sp>
        </p:grpSp>
        <p:sp>
          <p:nvSpPr>
            <p:cNvPr id="31" name="Straight Connector 30">
              <a:extLst>
                <a:ext uri="{FF2B5EF4-FFF2-40B4-BE49-F238E27FC236}">
                  <a16:creationId xmlns:a16="http://schemas.microsoft.com/office/drawing/2014/main" id="{5A5EA936-1E06-4F89-AC9B-A17A04AA220C}"/>
                </a:ext>
              </a:extLst>
            </p:cNvPr>
            <p:cNvSpPr/>
            <p:nvPr/>
          </p:nvSpPr>
          <p:spPr>
            <a:xfrm>
              <a:off x="1050" y="1718"/>
              <a:ext cx="966" cy="394"/>
            </a:xfrm>
            <a:prstGeom prst="line">
              <a:avLst/>
            </a:prstGeom>
            <a:ln w="9525" cap="flat" cmpd="sng">
              <a:solidFill>
                <a:schemeClr val="tx1"/>
              </a:solidFill>
              <a:prstDash val="solid"/>
              <a:headEnd type="none" w="med" len="med"/>
              <a:tailEnd type="none" w="med" len="med"/>
            </a:ln>
          </p:spPr>
        </p:sp>
      </p:grpSp>
      <p:sp>
        <p:nvSpPr>
          <p:cNvPr id="52" name="Straight Connector 51">
            <a:extLst>
              <a:ext uri="{FF2B5EF4-FFF2-40B4-BE49-F238E27FC236}">
                <a16:creationId xmlns:a16="http://schemas.microsoft.com/office/drawing/2014/main" id="{14F0F213-E411-4BA8-BE78-B16A64950C2A}"/>
              </a:ext>
            </a:extLst>
          </p:cNvPr>
          <p:cNvSpPr/>
          <p:nvPr/>
        </p:nvSpPr>
        <p:spPr>
          <a:xfrm flipV="1">
            <a:off x="7941356" y="2754884"/>
            <a:ext cx="3043361" cy="349384"/>
          </a:xfrm>
          <a:prstGeom prst="line">
            <a:avLst/>
          </a:prstGeom>
          <a:ln w="9525" cap="flat" cmpd="sng">
            <a:solidFill>
              <a:schemeClr val="tx1"/>
            </a:solidFill>
            <a:prstDash val="solid"/>
            <a:headEnd type="none" w="med" len="med"/>
            <a:tailEnd type="none" w="med" len="med"/>
          </a:ln>
        </p:spPr>
      </p:sp>
      <p:sp>
        <p:nvSpPr>
          <p:cNvPr id="53" name="TextBox 52">
            <a:extLst>
              <a:ext uri="{FF2B5EF4-FFF2-40B4-BE49-F238E27FC236}">
                <a16:creationId xmlns:a16="http://schemas.microsoft.com/office/drawing/2014/main" id="{8E445E2D-76C6-461B-8D42-CB6B630734D5}"/>
              </a:ext>
            </a:extLst>
          </p:cNvPr>
          <p:cNvSpPr txBox="1"/>
          <p:nvPr/>
        </p:nvSpPr>
        <p:spPr>
          <a:xfrm>
            <a:off x="2328421" y="8072088"/>
            <a:ext cx="14859000" cy="1245102"/>
          </a:xfrm>
          <a:prstGeom prst="rect">
            <a:avLst/>
          </a:prstGeom>
          <a:noFill/>
          <a:ln w="9525">
            <a:noFill/>
          </a:ln>
        </p:spPr>
        <p:txBody>
          <a:bodyPr wrap="square" lIns="135779" tIns="67890" rIns="135779" bIns="67890">
            <a:spAutoFit/>
          </a:bodyPr>
          <a:lstStyle/>
          <a:p>
            <a:pPr algn="l">
              <a:buChar char="-"/>
            </a:pPr>
            <a:r>
              <a:rPr lang="en-US" sz="3600" b="1" dirty="0">
                <a:latin typeface="Calibri" panose="020F0502020204030204" pitchFamily="34" charset="0"/>
                <a:cs typeface="Times New Roman" panose="02020603050405020304" pitchFamily="18" charset="0"/>
              </a:rPr>
              <a:t> </a:t>
            </a:r>
            <a:r>
              <a:rPr sz="3600" b="1" dirty="0">
                <a:latin typeface="Calibri" panose="020F0502020204030204" pitchFamily="34" charset="0"/>
                <a:cs typeface="Times New Roman" panose="02020603050405020304" pitchFamily="18" charset="0"/>
              </a:rPr>
              <a:t>Cấu tạo chính của nam châm điện gồm: </a:t>
            </a:r>
            <a:r>
              <a:rPr sz="3600" dirty="0">
                <a:latin typeface="Calibri" panose="020F0502020204030204" pitchFamily="34" charset="0"/>
                <a:cs typeface="Times New Roman" panose="02020603050405020304" pitchFamily="18" charset="0"/>
              </a:rPr>
              <a:t>ống dây dẫn trong có lõi sắt non.</a:t>
            </a:r>
            <a:endParaRPr sz="3600" i="1" dirty="0">
              <a:solidFill>
                <a:srgbClr val="FF0000"/>
              </a:solidFill>
              <a:latin typeface="Calibri" panose="020F0502020204030204" pitchFamily="34" charset="0"/>
              <a:cs typeface="Times New Roman" panose="02020603050405020304" pitchFamily="18" charset="0"/>
            </a:endParaRPr>
          </a:p>
          <a:p>
            <a:pPr algn="l"/>
            <a:r>
              <a:rPr sz="3600" b="1" dirty="0">
                <a:latin typeface="Calibri" panose="020F0502020204030204" pitchFamily="34" charset="0"/>
                <a:cs typeface="Times New Roman" panose="02020603050405020304" pitchFamily="18" charset="0"/>
              </a:rPr>
              <a:t>             </a:t>
            </a:r>
            <a:endParaRPr sz="3600" b="1" dirty="0">
              <a:latin typeface="Calibri" panose="020F0502020204030204" pitchFamily="34" charset="0"/>
              <a:ea typeface="Times New Roman" panose="02020603050405020304" pitchFamily="18" charset="0"/>
            </a:endParaRPr>
          </a:p>
        </p:txBody>
      </p:sp>
      <p:sp>
        <p:nvSpPr>
          <p:cNvPr id="54" name="Text Box 6">
            <a:extLst>
              <a:ext uri="{FF2B5EF4-FFF2-40B4-BE49-F238E27FC236}">
                <a16:creationId xmlns:a16="http://schemas.microsoft.com/office/drawing/2014/main" id="{81B21C97-69F1-491E-BCFB-0F9D89B2E179}"/>
              </a:ext>
            </a:extLst>
          </p:cNvPr>
          <p:cNvSpPr txBox="1"/>
          <p:nvPr/>
        </p:nvSpPr>
        <p:spPr>
          <a:xfrm>
            <a:off x="3279510" y="3955668"/>
            <a:ext cx="1750695" cy="646331"/>
          </a:xfrm>
          <a:prstGeom prst="rect">
            <a:avLst/>
          </a:prstGeom>
          <a:noFill/>
          <a:ln w="9525">
            <a:noFill/>
          </a:ln>
        </p:spPr>
        <p:txBody>
          <a:bodyPr wrap="square">
            <a:spAutoFit/>
          </a:bodyPr>
          <a:lstStyle/>
          <a:p>
            <a:pPr>
              <a:spcBef>
                <a:spcPct val="50000"/>
              </a:spcBef>
            </a:pPr>
            <a:r>
              <a:rPr sz="3600" err="1">
                <a:latin typeface="Calibri" panose="020F0502020204030204" pitchFamily="34" charset="0"/>
              </a:rPr>
              <a:t>Ống dây</a:t>
            </a:r>
            <a:endParaRPr sz="3600">
              <a:latin typeface="Calibri" panose="020F0502020204030204" pitchFamily="34" charset="0"/>
            </a:endParaRPr>
          </a:p>
        </p:txBody>
      </p:sp>
      <p:sp>
        <p:nvSpPr>
          <p:cNvPr id="55" name="Text Box 37">
            <a:extLst>
              <a:ext uri="{FF2B5EF4-FFF2-40B4-BE49-F238E27FC236}">
                <a16:creationId xmlns:a16="http://schemas.microsoft.com/office/drawing/2014/main" id="{B4CC19DB-348D-4765-BA60-421977732C6C}"/>
              </a:ext>
            </a:extLst>
          </p:cNvPr>
          <p:cNvSpPr txBox="1">
            <a:spLocks noChangeArrowheads="1"/>
          </p:cNvSpPr>
          <p:nvPr/>
        </p:nvSpPr>
        <p:spPr bwMode="auto">
          <a:xfrm>
            <a:off x="10522426" y="3942418"/>
            <a:ext cx="7262856" cy="1200329"/>
          </a:xfrm>
          <a:prstGeom prst="rect">
            <a:avLst/>
          </a:prstGeom>
          <a:solidFill>
            <a:schemeClr val="bg1"/>
          </a:solidFill>
          <a:ln w="9525">
            <a:solidFill>
              <a:srgbClr val="04345C"/>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3600" b="1" i="1" dirty="0">
                <a:latin typeface="Calibri" panose="020F0502020204030204" pitchFamily="34" charset="0"/>
              </a:rPr>
              <a:t>Lõi sắt non có vai trò gì đối với nam châm điện ?</a:t>
            </a:r>
            <a:endParaRPr lang="en-US" altLang="en-US" sz="3600" b="1" i="1" dirty="0">
              <a:latin typeface="Calibri" panose="020F0502020204030204" pitchFamily="34" charset="0"/>
            </a:endParaRPr>
          </a:p>
        </p:txBody>
      </p:sp>
      <p:sp>
        <p:nvSpPr>
          <p:cNvPr id="56" name="Text Box 37">
            <a:extLst>
              <a:ext uri="{FF2B5EF4-FFF2-40B4-BE49-F238E27FC236}">
                <a16:creationId xmlns:a16="http://schemas.microsoft.com/office/drawing/2014/main" id="{6070484C-64A0-4762-B1ED-38109A8B9178}"/>
              </a:ext>
            </a:extLst>
          </p:cNvPr>
          <p:cNvSpPr txBox="1">
            <a:spLocks noChangeArrowheads="1"/>
          </p:cNvSpPr>
          <p:nvPr/>
        </p:nvSpPr>
        <p:spPr bwMode="auto">
          <a:xfrm>
            <a:off x="10451505" y="5664640"/>
            <a:ext cx="7163871" cy="1200329"/>
          </a:xfrm>
          <a:prstGeom prst="rect">
            <a:avLst/>
          </a:prstGeom>
          <a:solidFill>
            <a:schemeClr val="bg1"/>
          </a:solidFill>
          <a:ln w="9525">
            <a:solidFill>
              <a:srgbClr val="04345C"/>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3600" b="1" i="1" dirty="0">
                <a:latin typeface="Calibri" panose="020F0502020204030204" pitchFamily="34" charset="0"/>
              </a:rPr>
              <a:t>Nam châm điện hoạt động như thế nào?</a:t>
            </a:r>
            <a:endParaRPr lang="en-US" altLang="en-US" sz="3600" b="1" i="1" dirty="0">
              <a:latin typeface="Calibri" panose="020F0502020204030204" pitchFamily="34" charset="0"/>
            </a:endParaRPr>
          </a:p>
        </p:txBody>
      </p:sp>
    </p:spTree>
    <p:extLst>
      <p:ext uri="{BB962C8B-B14F-4D97-AF65-F5344CB8AC3E}">
        <p14:creationId xmlns:p14="http://schemas.microsoft.com/office/powerpoint/2010/main" val="3371912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horizont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ox(in)">
                                      <p:cBhvr>
                                        <p:cTn id="28" dur="20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blinds(horizontal)">
                                      <p:cBhvr>
                                        <p:cTn id="33" dur="5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ldLvl="0"/>
      <p:bldP spid="53" grpId="0"/>
      <p:bldP spid="54" grpId="0"/>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98611">
            <a:off x="15078048" y="7511089"/>
            <a:ext cx="7230953" cy="749321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722306" y="165588"/>
            <a:ext cx="6553200" cy="830997"/>
          </a:xfrm>
          <a:prstGeom prst="rect">
            <a:avLst/>
          </a:prstGeom>
          <a:noFill/>
          <a:ln w="9525">
            <a:noFill/>
          </a:ln>
        </p:spPr>
        <p:txBody>
          <a:bodyPr wrap="square">
            <a:spAutoFit/>
          </a:bodyPr>
          <a:lstStyle/>
          <a:p>
            <a:pPr>
              <a:spcBef>
                <a:spcPct val="50000"/>
              </a:spcBef>
            </a:pPr>
            <a:r>
              <a:rPr lang="en-US" altLang="en-US" sz="4800" b="1" u="sng">
                <a:solidFill>
                  <a:srgbClr val="04345C"/>
                </a:solidFill>
              </a:rPr>
              <a:t>II. NAM CHÂM ĐIỆN</a:t>
            </a:r>
          </a:p>
        </p:txBody>
      </p:sp>
      <p:sp>
        <p:nvSpPr>
          <p:cNvPr id="19" name="Hộp Văn bản 8">
            <a:extLst>
              <a:ext uri="{FF2B5EF4-FFF2-40B4-BE49-F238E27FC236}">
                <a16:creationId xmlns:a16="http://schemas.microsoft.com/office/drawing/2014/main" id="{072A232F-4714-4E9B-A88B-F7E9C8E44465}"/>
              </a:ext>
            </a:extLst>
          </p:cNvPr>
          <p:cNvSpPr txBox="1"/>
          <p:nvPr/>
        </p:nvSpPr>
        <p:spPr>
          <a:xfrm>
            <a:off x="7697787" y="2532555"/>
            <a:ext cx="2892425" cy="646331"/>
          </a:xfrm>
          <a:prstGeom prst="rect">
            <a:avLst/>
          </a:prstGeom>
          <a:noFill/>
          <a:ln w="9525">
            <a:noFill/>
          </a:ln>
        </p:spPr>
        <p:txBody>
          <a:bodyPr>
            <a:spAutoFit/>
          </a:bodyPr>
          <a:lstStyle/>
          <a:p>
            <a:pPr algn="ctr"/>
            <a:r>
              <a:rPr lang="vi-VN" altLang="en-US" sz="3600" dirty="0">
                <a:latin typeface="Calibri" panose="020F0502020204030204" pitchFamily="34" charset="0"/>
              </a:rPr>
              <a:t>Lõi sắt non</a:t>
            </a:r>
            <a:endParaRPr lang="vi-VN" altLang="en-US" sz="3600" dirty="0">
              <a:latin typeface="Calibri" panose="020F0502020204030204" pitchFamily="34" charset="0"/>
              <a:ea typeface="Times New Roman" panose="02020603050405020304" pitchFamily="18" charset="0"/>
            </a:endParaRPr>
          </a:p>
        </p:txBody>
      </p:sp>
      <p:sp>
        <p:nvSpPr>
          <p:cNvPr id="20" name="Text Box 3">
            <a:extLst>
              <a:ext uri="{FF2B5EF4-FFF2-40B4-BE49-F238E27FC236}">
                <a16:creationId xmlns:a16="http://schemas.microsoft.com/office/drawing/2014/main" id="{EECA34FF-7B02-49EB-8D78-85B54E96A007}"/>
              </a:ext>
            </a:extLst>
          </p:cNvPr>
          <p:cNvSpPr txBox="1"/>
          <p:nvPr/>
        </p:nvSpPr>
        <p:spPr>
          <a:xfrm>
            <a:off x="1898930" y="1343067"/>
            <a:ext cx="10753152" cy="646331"/>
          </a:xfrm>
          <a:prstGeom prst="rect">
            <a:avLst/>
          </a:prstGeom>
          <a:noFill/>
          <a:ln w="9525">
            <a:noFill/>
          </a:ln>
        </p:spPr>
        <p:txBody>
          <a:bodyPr wrap="square">
            <a:spAutoFit/>
          </a:bodyPr>
          <a:lstStyle/>
          <a:p>
            <a:pPr algn="just">
              <a:spcBef>
                <a:spcPct val="50000"/>
              </a:spcBef>
            </a:pPr>
            <a:r>
              <a:rPr lang="en-US" altLang="en-US" sz="3600" b="1" u="sng">
                <a:latin typeface="Calibri" panose="020F0502020204030204" pitchFamily="34" charset="0"/>
              </a:rPr>
              <a:t>C2:</a:t>
            </a:r>
            <a:r>
              <a:rPr lang="en-US" altLang="en-US" sz="3600" b="1">
                <a:latin typeface="Calibri" panose="020F0502020204030204" pitchFamily="34" charset="0"/>
              </a:rPr>
              <a:t> </a:t>
            </a:r>
            <a:r>
              <a:rPr lang="en-US" altLang="en-US" sz="3600" err="1">
                <a:latin typeface="Calibri" panose="020F0502020204030204" pitchFamily="34" charset="0"/>
              </a:rPr>
              <a:t>Quan</a:t>
            </a:r>
            <a:r>
              <a:rPr lang="en-US" altLang="en-US" sz="3600">
                <a:latin typeface="Calibri" panose="020F0502020204030204" pitchFamily="34" charset="0"/>
              </a:rPr>
              <a:t> </a:t>
            </a:r>
            <a:r>
              <a:rPr lang="en-US" altLang="en-US" sz="3600" err="1">
                <a:latin typeface="Calibri" panose="020F0502020204030204" pitchFamily="34" charset="0"/>
              </a:rPr>
              <a:t>sát</a:t>
            </a:r>
            <a:r>
              <a:rPr lang="en-US" altLang="en-US" sz="3600">
                <a:latin typeface="Calibri" panose="020F0502020204030204" pitchFamily="34" charset="0"/>
              </a:rPr>
              <a:t> </a:t>
            </a:r>
            <a:r>
              <a:rPr lang="en-US" altLang="en-US" sz="3600" err="1">
                <a:latin typeface="Calibri" panose="020F0502020204030204" pitchFamily="34" charset="0"/>
              </a:rPr>
              <a:t>và</a:t>
            </a:r>
            <a:r>
              <a:rPr lang="en-US" altLang="en-US" sz="3600">
                <a:latin typeface="Calibri" panose="020F0502020204030204" pitchFamily="34" charset="0"/>
              </a:rPr>
              <a:t> </a:t>
            </a:r>
            <a:r>
              <a:rPr lang="en-US" altLang="en-US" sz="3600" err="1">
                <a:latin typeface="Calibri" panose="020F0502020204030204" pitchFamily="34" charset="0"/>
              </a:rPr>
              <a:t>chỉ</a:t>
            </a:r>
            <a:r>
              <a:rPr lang="en-US" altLang="en-US" sz="3600">
                <a:latin typeface="Calibri" panose="020F0502020204030204" pitchFamily="34" charset="0"/>
              </a:rPr>
              <a:t> </a:t>
            </a:r>
            <a:r>
              <a:rPr lang="en-US" altLang="en-US" sz="3600" err="1">
                <a:latin typeface="Calibri" panose="020F0502020204030204" pitchFamily="34" charset="0"/>
              </a:rPr>
              <a:t>ra</a:t>
            </a:r>
            <a:r>
              <a:rPr lang="en-US" altLang="en-US" sz="3600">
                <a:latin typeface="Calibri" panose="020F0502020204030204" pitchFamily="34" charset="0"/>
              </a:rPr>
              <a:t> </a:t>
            </a:r>
            <a:r>
              <a:rPr lang="en-US" altLang="en-US" sz="3600" err="1">
                <a:latin typeface="Calibri" panose="020F0502020204030204" pitchFamily="34" charset="0"/>
              </a:rPr>
              <a:t>các</a:t>
            </a:r>
            <a:r>
              <a:rPr lang="en-US" altLang="en-US" sz="3600">
                <a:latin typeface="Calibri" panose="020F0502020204030204" pitchFamily="34" charset="0"/>
              </a:rPr>
              <a:t> </a:t>
            </a:r>
            <a:r>
              <a:rPr lang="en-US" altLang="en-US" sz="3600" err="1">
                <a:latin typeface="Calibri" panose="020F0502020204030204" pitchFamily="34" charset="0"/>
              </a:rPr>
              <a:t>bộ</a:t>
            </a:r>
            <a:r>
              <a:rPr lang="en-US" altLang="en-US" sz="3600">
                <a:latin typeface="Calibri" panose="020F0502020204030204" pitchFamily="34" charset="0"/>
              </a:rPr>
              <a:t> </a:t>
            </a:r>
            <a:r>
              <a:rPr lang="en-US" altLang="en-US" sz="3600" err="1">
                <a:latin typeface="Calibri" panose="020F0502020204030204" pitchFamily="34" charset="0"/>
              </a:rPr>
              <a:t>phận</a:t>
            </a:r>
            <a:r>
              <a:rPr lang="en-US" altLang="en-US" sz="3600">
                <a:latin typeface="Calibri" panose="020F0502020204030204" pitchFamily="34" charset="0"/>
              </a:rPr>
              <a:t> </a:t>
            </a:r>
            <a:r>
              <a:rPr lang="en-US" altLang="en-US" sz="3600" err="1">
                <a:latin typeface="Calibri" panose="020F0502020204030204" pitchFamily="34" charset="0"/>
              </a:rPr>
              <a:t>của</a:t>
            </a:r>
            <a:r>
              <a:rPr lang="en-US" altLang="en-US" sz="3600">
                <a:latin typeface="Calibri" panose="020F0502020204030204" pitchFamily="34" charset="0"/>
              </a:rPr>
              <a:t> </a:t>
            </a:r>
            <a:r>
              <a:rPr lang="en-US" altLang="en-US" sz="3600" err="1">
                <a:latin typeface="Calibri" panose="020F0502020204030204" pitchFamily="34" charset="0"/>
              </a:rPr>
              <a:t>nam</a:t>
            </a:r>
            <a:r>
              <a:rPr lang="en-US" altLang="en-US" sz="3600">
                <a:latin typeface="Calibri" panose="020F0502020204030204" pitchFamily="34" charset="0"/>
              </a:rPr>
              <a:t> </a:t>
            </a:r>
            <a:r>
              <a:rPr lang="en-US" altLang="en-US" sz="3600" err="1">
                <a:latin typeface="Calibri" panose="020F0502020204030204" pitchFamily="34" charset="0"/>
              </a:rPr>
              <a:t>châm</a:t>
            </a:r>
            <a:r>
              <a:rPr lang="en-US" altLang="en-US" sz="3600">
                <a:latin typeface="Calibri" panose="020F0502020204030204" pitchFamily="34" charset="0"/>
              </a:rPr>
              <a:t> </a:t>
            </a:r>
            <a:r>
              <a:rPr lang="en-US" altLang="en-US" sz="3600" err="1">
                <a:latin typeface="Calibri" panose="020F0502020204030204" pitchFamily="34" charset="0"/>
              </a:rPr>
              <a:t>điện</a:t>
            </a:r>
            <a:r>
              <a:rPr lang="en-US" altLang="en-US" sz="3600">
                <a:latin typeface="Calibri" panose="020F0502020204030204" pitchFamily="34" charset="0"/>
              </a:rPr>
              <a:t>.</a:t>
            </a:r>
          </a:p>
        </p:txBody>
      </p:sp>
      <p:grpSp>
        <p:nvGrpSpPr>
          <p:cNvPr id="23" name="Group 22">
            <a:extLst>
              <a:ext uri="{FF2B5EF4-FFF2-40B4-BE49-F238E27FC236}">
                <a16:creationId xmlns:a16="http://schemas.microsoft.com/office/drawing/2014/main" id="{388718C9-3CAE-476D-8C75-35B6A0FD5E8C}"/>
              </a:ext>
            </a:extLst>
          </p:cNvPr>
          <p:cNvGrpSpPr/>
          <p:nvPr/>
        </p:nvGrpSpPr>
        <p:grpSpPr>
          <a:xfrm>
            <a:off x="1643292" y="2938000"/>
            <a:ext cx="5130386" cy="4817781"/>
            <a:chOff x="1050" y="720"/>
            <a:chExt cx="2790" cy="2939"/>
          </a:xfrm>
        </p:grpSpPr>
        <p:grpSp>
          <p:nvGrpSpPr>
            <p:cNvPr id="24" name="Group 16">
              <a:extLst>
                <a:ext uri="{FF2B5EF4-FFF2-40B4-BE49-F238E27FC236}">
                  <a16:creationId xmlns:a16="http://schemas.microsoft.com/office/drawing/2014/main" id="{86FCE255-9AF3-4019-9E05-7EC968C878E1}"/>
                </a:ext>
              </a:extLst>
            </p:cNvPr>
            <p:cNvGrpSpPr/>
            <p:nvPr/>
          </p:nvGrpSpPr>
          <p:grpSpPr>
            <a:xfrm>
              <a:off x="1584" y="720"/>
              <a:ext cx="2256" cy="2939"/>
              <a:chOff x="3168" y="1008"/>
              <a:chExt cx="2496" cy="2736"/>
            </a:xfrm>
          </p:grpSpPr>
          <p:grpSp>
            <p:nvGrpSpPr>
              <p:cNvPr id="32" name="Group 17">
                <a:extLst>
                  <a:ext uri="{FF2B5EF4-FFF2-40B4-BE49-F238E27FC236}">
                    <a16:creationId xmlns:a16="http://schemas.microsoft.com/office/drawing/2014/main" id="{62102165-C1DC-468B-BCA2-554A55B52127}"/>
                  </a:ext>
                </a:extLst>
              </p:cNvPr>
              <p:cNvGrpSpPr/>
              <p:nvPr/>
            </p:nvGrpSpPr>
            <p:grpSpPr>
              <a:xfrm>
                <a:off x="3168" y="1008"/>
                <a:ext cx="2496" cy="2736"/>
                <a:chOff x="3552" y="1056"/>
                <a:chExt cx="2064" cy="2736"/>
              </a:xfrm>
            </p:grpSpPr>
            <p:sp>
              <p:nvSpPr>
                <p:cNvPr id="35" name="Rectangle 18">
                  <a:extLst>
                    <a:ext uri="{FF2B5EF4-FFF2-40B4-BE49-F238E27FC236}">
                      <a16:creationId xmlns:a16="http://schemas.microsoft.com/office/drawing/2014/main" id="{8D1B0610-F7F7-4A08-AB2E-E9FD5A4CC1C8}"/>
                    </a:ext>
                  </a:extLst>
                </p:cNvPr>
                <p:cNvSpPr/>
                <p:nvPr/>
              </p:nvSpPr>
              <p:spPr>
                <a:xfrm>
                  <a:off x="3552" y="1056"/>
                  <a:ext cx="2064" cy="2736"/>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lstStyle/>
                <a:p>
                  <a:pPr algn="ctr"/>
                  <a:endParaRPr lang="en-US" altLang="en-US" sz="3600">
                    <a:latin typeface="Calibri" panose="020F0502020204030204" pitchFamily="34" charset="0"/>
                  </a:endParaRPr>
                </a:p>
              </p:txBody>
            </p:sp>
            <p:grpSp>
              <p:nvGrpSpPr>
                <p:cNvPr id="36" name="Group 6">
                  <a:extLst>
                    <a:ext uri="{FF2B5EF4-FFF2-40B4-BE49-F238E27FC236}">
                      <a16:creationId xmlns:a16="http://schemas.microsoft.com/office/drawing/2014/main" id="{8F0FDE94-BDE2-4336-BBB1-293E1BF3E7F6}"/>
                    </a:ext>
                  </a:extLst>
                </p:cNvPr>
                <p:cNvGrpSpPr/>
                <p:nvPr/>
              </p:nvGrpSpPr>
              <p:grpSpPr>
                <a:xfrm>
                  <a:off x="3744" y="1200"/>
                  <a:ext cx="1536" cy="1834"/>
                  <a:chOff x="3516" y="1008"/>
                  <a:chExt cx="1559" cy="2208"/>
                </a:xfrm>
              </p:grpSpPr>
              <p:sp>
                <p:nvSpPr>
                  <p:cNvPr id="50" name="Rectangle 5">
                    <a:extLst>
                      <a:ext uri="{FF2B5EF4-FFF2-40B4-BE49-F238E27FC236}">
                        <a16:creationId xmlns:a16="http://schemas.microsoft.com/office/drawing/2014/main" id="{8C244E6C-C176-4366-8317-0FDCE818A6D4}"/>
                      </a:ext>
                    </a:extLst>
                  </p:cNvPr>
                  <p:cNvSpPr/>
                  <p:nvPr/>
                </p:nvSpPr>
                <p:spPr>
                  <a:xfrm>
                    <a:off x="3936" y="1008"/>
                    <a:ext cx="720" cy="2208"/>
                  </a:xfrm>
                  <a:prstGeom prst="rect">
                    <a:avLst/>
                  </a:prstGeom>
                  <a:solidFill>
                    <a:srgbClr val="996633"/>
                  </a:solidFill>
                  <a:ln w="9525" cap="flat" cmpd="sng">
                    <a:solidFill>
                      <a:schemeClr val="tx1"/>
                    </a:solidFill>
                    <a:prstDash val="solid"/>
                    <a:miter/>
                    <a:headEnd type="none" w="med" len="med"/>
                    <a:tailEnd type="none" w="med" len="med"/>
                  </a:ln>
                </p:spPr>
                <p:txBody>
                  <a:bodyPr wrap="none" anchor="ctr"/>
                  <a:lstStyle/>
                  <a:p>
                    <a:pPr algn="ctr"/>
                    <a:endParaRPr lang="en-US" altLang="en-US" sz="3600">
                      <a:latin typeface="Calibri" panose="020F0502020204030204" pitchFamily="34" charset="0"/>
                    </a:endParaRPr>
                  </a:p>
                </p:txBody>
              </p:sp>
              <p:pic>
                <p:nvPicPr>
                  <p:cNvPr id="51" name="Picture 4" descr="namchamdien">
                    <a:extLst>
                      <a:ext uri="{FF2B5EF4-FFF2-40B4-BE49-F238E27FC236}">
                        <a16:creationId xmlns:a16="http://schemas.microsoft.com/office/drawing/2014/main" id="{5447C707-B411-4C25-96F1-5C5104AFB6BE}"/>
                      </a:ext>
                    </a:extLst>
                  </p:cNvPr>
                  <p:cNvPicPr>
                    <a:picLocks noChangeAspect="1"/>
                  </p:cNvPicPr>
                  <p:nvPr/>
                </p:nvPicPr>
                <p:blipFill>
                  <a:blip r:embed="rId4"/>
                  <a:srcRect l="28586" t="24228" r="28584" b="23531"/>
                  <a:stretch>
                    <a:fillRect/>
                  </a:stretch>
                </p:blipFill>
                <p:spPr>
                  <a:xfrm>
                    <a:off x="3516" y="1170"/>
                    <a:ext cx="1559" cy="1872"/>
                  </a:xfrm>
                  <a:prstGeom prst="rect">
                    <a:avLst/>
                  </a:prstGeom>
                  <a:noFill/>
                  <a:ln w="9525">
                    <a:noFill/>
                  </a:ln>
                </p:spPr>
              </p:pic>
            </p:grpSp>
            <p:pic>
              <p:nvPicPr>
                <p:cNvPr id="37" name="Picture 8" descr="kimgam2007">
                  <a:extLst>
                    <a:ext uri="{FF2B5EF4-FFF2-40B4-BE49-F238E27FC236}">
                      <a16:creationId xmlns:a16="http://schemas.microsoft.com/office/drawing/2014/main" id="{F09C3432-0526-4B21-AED8-4EAE90A98F42}"/>
                    </a:ext>
                  </a:extLst>
                </p:cNvPr>
                <p:cNvPicPr>
                  <a:picLocks noChangeAspect="1"/>
                </p:cNvPicPr>
                <p:nvPr/>
              </p:nvPicPr>
              <p:blipFill>
                <a:blip r:embed="rId5"/>
                <a:srcRect l="37708" t="6219" r="39757" b="15506"/>
                <a:stretch>
                  <a:fillRect/>
                </a:stretch>
              </p:blipFill>
              <p:spPr>
                <a:xfrm rot="823813">
                  <a:off x="4600" y="2786"/>
                  <a:ext cx="187" cy="670"/>
                </a:xfrm>
                <a:prstGeom prst="rect">
                  <a:avLst/>
                </a:prstGeom>
                <a:solidFill>
                  <a:srgbClr val="996633"/>
                </a:solidFill>
                <a:ln w="9525">
                  <a:noFill/>
                </a:ln>
              </p:spPr>
            </p:pic>
            <p:pic>
              <p:nvPicPr>
                <p:cNvPr id="38" name="Picture 9" descr="kimgam2007">
                  <a:extLst>
                    <a:ext uri="{FF2B5EF4-FFF2-40B4-BE49-F238E27FC236}">
                      <a16:creationId xmlns:a16="http://schemas.microsoft.com/office/drawing/2014/main" id="{D20E9DB5-C67B-4B02-AF15-53B927242D22}"/>
                    </a:ext>
                  </a:extLst>
                </p:cNvPr>
                <p:cNvPicPr>
                  <a:picLocks noChangeAspect="1"/>
                </p:cNvPicPr>
                <p:nvPr/>
              </p:nvPicPr>
              <p:blipFill>
                <a:blip r:embed="rId5"/>
                <a:srcRect l="37708" t="6219" r="39757" b="15506"/>
                <a:stretch>
                  <a:fillRect/>
                </a:stretch>
              </p:blipFill>
              <p:spPr>
                <a:xfrm rot="991459">
                  <a:off x="4245" y="2838"/>
                  <a:ext cx="186" cy="666"/>
                </a:xfrm>
                <a:prstGeom prst="rect">
                  <a:avLst/>
                </a:prstGeom>
                <a:solidFill>
                  <a:srgbClr val="996633"/>
                </a:solidFill>
                <a:ln w="9525">
                  <a:noFill/>
                </a:ln>
              </p:spPr>
            </p:pic>
            <p:pic>
              <p:nvPicPr>
                <p:cNvPr id="39" name="Picture 10" descr="kimgam2007">
                  <a:extLst>
                    <a:ext uri="{FF2B5EF4-FFF2-40B4-BE49-F238E27FC236}">
                      <a16:creationId xmlns:a16="http://schemas.microsoft.com/office/drawing/2014/main" id="{EBA5AA5B-43DB-4242-B32D-13A880BD5974}"/>
                    </a:ext>
                  </a:extLst>
                </p:cNvPr>
                <p:cNvPicPr>
                  <a:picLocks noChangeAspect="1"/>
                </p:cNvPicPr>
                <p:nvPr/>
              </p:nvPicPr>
              <p:blipFill>
                <a:blip r:embed="rId5"/>
                <a:srcRect l="37708" t="6219" r="39757" b="15506"/>
                <a:stretch>
                  <a:fillRect/>
                </a:stretch>
              </p:blipFill>
              <p:spPr>
                <a:xfrm>
                  <a:off x="4262" y="2840"/>
                  <a:ext cx="189" cy="679"/>
                </a:xfrm>
                <a:prstGeom prst="rect">
                  <a:avLst/>
                </a:prstGeom>
                <a:solidFill>
                  <a:schemeClr val="tx1"/>
                </a:solidFill>
                <a:ln w="9525">
                  <a:noFill/>
                </a:ln>
              </p:spPr>
            </p:pic>
            <p:pic>
              <p:nvPicPr>
                <p:cNvPr id="40" name="Picture 11" descr="kimgam2007">
                  <a:extLst>
                    <a:ext uri="{FF2B5EF4-FFF2-40B4-BE49-F238E27FC236}">
                      <a16:creationId xmlns:a16="http://schemas.microsoft.com/office/drawing/2014/main" id="{D9228619-7307-454B-BF7F-E9111B10E534}"/>
                    </a:ext>
                  </a:extLst>
                </p:cNvPr>
                <p:cNvPicPr>
                  <a:picLocks noChangeAspect="1"/>
                </p:cNvPicPr>
                <p:nvPr/>
              </p:nvPicPr>
              <p:blipFill>
                <a:blip r:embed="rId5"/>
                <a:srcRect l="37708" t="6219" r="39757" b="15506"/>
                <a:stretch>
                  <a:fillRect/>
                </a:stretch>
              </p:blipFill>
              <p:spPr>
                <a:xfrm>
                  <a:off x="4716" y="2827"/>
                  <a:ext cx="188" cy="677"/>
                </a:xfrm>
                <a:prstGeom prst="rect">
                  <a:avLst/>
                </a:prstGeom>
                <a:solidFill>
                  <a:srgbClr val="996633"/>
                </a:solidFill>
                <a:ln w="9525">
                  <a:noFill/>
                </a:ln>
              </p:spPr>
            </p:pic>
            <p:pic>
              <p:nvPicPr>
                <p:cNvPr id="41" name="Picture 12" descr="kimgam2007">
                  <a:extLst>
                    <a:ext uri="{FF2B5EF4-FFF2-40B4-BE49-F238E27FC236}">
                      <a16:creationId xmlns:a16="http://schemas.microsoft.com/office/drawing/2014/main" id="{ED84E852-F2B0-4F96-96D6-908145759D3C}"/>
                    </a:ext>
                  </a:extLst>
                </p:cNvPr>
                <p:cNvPicPr>
                  <a:picLocks noChangeAspect="1"/>
                </p:cNvPicPr>
                <p:nvPr/>
              </p:nvPicPr>
              <p:blipFill>
                <a:blip r:embed="rId5"/>
                <a:srcRect l="37708" t="6219" r="39757" b="15506"/>
                <a:stretch>
                  <a:fillRect/>
                </a:stretch>
              </p:blipFill>
              <p:spPr>
                <a:xfrm>
                  <a:off x="4413" y="2779"/>
                  <a:ext cx="189" cy="677"/>
                </a:xfrm>
                <a:prstGeom prst="rect">
                  <a:avLst/>
                </a:prstGeom>
                <a:solidFill>
                  <a:srgbClr val="996633"/>
                </a:solidFill>
                <a:ln w="9525">
                  <a:noFill/>
                </a:ln>
              </p:spPr>
            </p:pic>
            <p:pic>
              <p:nvPicPr>
                <p:cNvPr id="42" name="Picture 13" descr="kimgam2007">
                  <a:extLst>
                    <a:ext uri="{FF2B5EF4-FFF2-40B4-BE49-F238E27FC236}">
                      <a16:creationId xmlns:a16="http://schemas.microsoft.com/office/drawing/2014/main" id="{57E55582-5473-4100-B6A0-49899DB6370C}"/>
                    </a:ext>
                  </a:extLst>
                </p:cNvPr>
                <p:cNvPicPr>
                  <a:picLocks noChangeAspect="1"/>
                </p:cNvPicPr>
                <p:nvPr/>
              </p:nvPicPr>
              <p:blipFill>
                <a:blip r:embed="rId5"/>
                <a:srcRect l="37708" t="6219" r="39757" b="15506"/>
                <a:stretch>
                  <a:fillRect/>
                </a:stretch>
              </p:blipFill>
              <p:spPr>
                <a:xfrm rot="9851389">
                  <a:off x="4312" y="2936"/>
                  <a:ext cx="186" cy="664"/>
                </a:xfrm>
                <a:prstGeom prst="rect">
                  <a:avLst/>
                </a:prstGeom>
                <a:solidFill>
                  <a:schemeClr val="tx1"/>
                </a:solidFill>
                <a:ln w="9525">
                  <a:noFill/>
                </a:ln>
              </p:spPr>
            </p:pic>
            <p:pic>
              <p:nvPicPr>
                <p:cNvPr id="43" name="Picture 14" descr="kimgam2007">
                  <a:extLst>
                    <a:ext uri="{FF2B5EF4-FFF2-40B4-BE49-F238E27FC236}">
                      <a16:creationId xmlns:a16="http://schemas.microsoft.com/office/drawing/2014/main" id="{1DB812A0-2E74-4EC2-9553-9DAA4CB7AC86}"/>
                    </a:ext>
                  </a:extLst>
                </p:cNvPr>
                <p:cNvPicPr>
                  <a:picLocks noChangeAspect="1"/>
                </p:cNvPicPr>
                <p:nvPr/>
              </p:nvPicPr>
              <p:blipFill>
                <a:blip r:embed="rId5"/>
                <a:srcRect l="37708" t="6219" r="39757" b="15506"/>
                <a:stretch>
                  <a:fillRect/>
                </a:stretch>
              </p:blipFill>
              <p:spPr>
                <a:xfrm rot="9851389">
                  <a:off x="4795" y="2936"/>
                  <a:ext cx="186" cy="664"/>
                </a:xfrm>
                <a:prstGeom prst="rect">
                  <a:avLst/>
                </a:prstGeom>
                <a:solidFill>
                  <a:schemeClr val="tx1"/>
                </a:solidFill>
                <a:ln w="9525">
                  <a:noFill/>
                </a:ln>
              </p:spPr>
            </p:pic>
            <p:pic>
              <p:nvPicPr>
                <p:cNvPr id="44" name="Picture 15" descr="kimgam2007">
                  <a:extLst>
                    <a:ext uri="{FF2B5EF4-FFF2-40B4-BE49-F238E27FC236}">
                      <a16:creationId xmlns:a16="http://schemas.microsoft.com/office/drawing/2014/main" id="{EFC4F8D7-8499-45EC-BC4B-03F8FCF90AD0}"/>
                    </a:ext>
                  </a:extLst>
                </p:cNvPr>
                <p:cNvPicPr>
                  <a:picLocks noChangeAspect="1"/>
                </p:cNvPicPr>
                <p:nvPr/>
              </p:nvPicPr>
              <p:blipFill>
                <a:blip r:embed="rId5"/>
                <a:srcRect l="37708" t="6219" r="39757" b="15506"/>
                <a:stretch>
                  <a:fillRect/>
                </a:stretch>
              </p:blipFill>
              <p:spPr>
                <a:xfrm rot="9851389">
                  <a:off x="4493" y="2888"/>
                  <a:ext cx="186" cy="664"/>
                </a:xfrm>
                <a:prstGeom prst="rect">
                  <a:avLst/>
                </a:prstGeom>
                <a:solidFill>
                  <a:schemeClr val="tx1"/>
                </a:solidFill>
                <a:ln w="9525">
                  <a:noFill/>
                </a:ln>
              </p:spPr>
            </p:pic>
            <p:pic>
              <p:nvPicPr>
                <p:cNvPr id="45" name="Picture 7" descr="kimgam2007">
                  <a:extLst>
                    <a:ext uri="{FF2B5EF4-FFF2-40B4-BE49-F238E27FC236}">
                      <a16:creationId xmlns:a16="http://schemas.microsoft.com/office/drawing/2014/main" id="{1BB70D86-2A82-4D5D-9E1D-B3B0523582BA}"/>
                    </a:ext>
                  </a:extLst>
                </p:cNvPr>
                <p:cNvPicPr>
                  <a:picLocks noChangeAspect="1"/>
                </p:cNvPicPr>
                <p:nvPr/>
              </p:nvPicPr>
              <p:blipFill>
                <a:blip r:embed="rId5"/>
                <a:srcRect l="37708" t="6219" r="39757" b="15506"/>
                <a:stretch>
                  <a:fillRect/>
                </a:stretch>
              </p:blipFill>
              <p:spPr>
                <a:xfrm>
                  <a:off x="4534" y="2905"/>
                  <a:ext cx="189" cy="677"/>
                </a:xfrm>
                <a:prstGeom prst="rect">
                  <a:avLst/>
                </a:prstGeom>
                <a:solidFill>
                  <a:schemeClr val="tx1"/>
                </a:solidFill>
                <a:ln w="9525">
                  <a:noFill/>
                </a:ln>
              </p:spPr>
            </p:pic>
            <p:pic>
              <p:nvPicPr>
                <p:cNvPr id="46" name="Picture 16" descr="kimgam2007">
                  <a:extLst>
                    <a:ext uri="{FF2B5EF4-FFF2-40B4-BE49-F238E27FC236}">
                      <a16:creationId xmlns:a16="http://schemas.microsoft.com/office/drawing/2014/main" id="{52728AEB-1416-4FF3-9F80-9877DAD6C39E}"/>
                    </a:ext>
                  </a:extLst>
                </p:cNvPr>
                <p:cNvPicPr>
                  <a:picLocks noChangeAspect="1"/>
                </p:cNvPicPr>
                <p:nvPr/>
              </p:nvPicPr>
              <p:blipFill>
                <a:blip r:embed="rId5"/>
                <a:srcRect l="37708" t="6219" r="39757" b="15506"/>
                <a:stretch>
                  <a:fillRect/>
                </a:stretch>
              </p:blipFill>
              <p:spPr>
                <a:xfrm rot="991459">
                  <a:off x="4426" y="3078"/>
                  <a:ext cx="186" cy="666"/>
                </a:xfrm>
                <a:prstGeom prst="rect">
                  <a:avLst/>
                </a:prstGeom>
                <a:solidFill>
                  <a:schemeClr val="tx1"/>
                </a:solidFill>
                <a:ln w="9525">
                  <a:noFill/>
                </a:ln>
              </p:spPr>
            </p:pic>
            <p:pic>
              <p:nvPicPr>
                <p:cNvPr id="47" name="Picture 17" descr="kimgam2007">
                  <a:extLst>
                    <a:ext uri="{FF2B5EF4-FFF2-40B4-BE49-F238E27FC236}">
                      <a16:creationId xmlns:a16="http://schemas.microsoft.com/office/drawing/2014/main" id="{297AAC98-014B-46A6-AD22-048E2B3D5CB9}"/>
                    </a:ext>
                  </a:extLst>
                </p:cNvPr>
                <p:cNvPicPr>
                  <a:picLocks noChangeAspect="1"/>
                </p:cNvPicPr>
                <p:nvPr/>
              </p:nvPicPr>
              <p:blipFill>
                <a:blip r:embed="rId5"/>
                <a:srcRect l="37708" t="6219" r="39757" b="15506"/>
                <a:stretch>
                  <a:fillRect/>
                </a:stretch>
              </p:blipFill>
              <p:spPr>
                <a:xfrm rot="9851389">
                  <a:off x="4128" y="2984"/>
                  <a:ext cx="186" cy="664"/>
                </a:xfrm>
                <a:prstGeom prst="rect">
                  <a:avLst/>
                </a:prstGeom>
                <a:solidFill>
                  <a:schemeClr val="tx1"/>
                </a:solidFill>
                <a:ln w="9525">
                  <a:noFill/>
                </a:ln>
              </p:spPr>
            </p:pic>
            <p:pic>
              <p:nvPicPr>
                <p:cNvPr id="48" name="Picture 18" descr="kimgam2007">
                  <a:extLst>
                    <a:ext uri="{FF2B5EF4-FFF2-40B4-BE49-F238E27FC236}">
                      <a16:creationId xmlns:a16="http://schemas.microsoft.com/office/drawing/2014/main" id="{EB611137-3C72-4F3B-AA96-24D34C4C35F1}"/>
                    </a:ext>
                  </a:extLst>
                </p:cNvPr>
                <p:cNvPicPr>
                  <a:picLocks noChangeAspect="1"/>
                </p:cNvPicPr>
                <p:nvPr/>
              </p:nvPicPr>
              <p:blipFill>
                <a:blip r:embed="rId5"/>
                <a:srcRect l="37708" t="6219" r="39757" b="15506"/>
                <a:stretch>
                  <a:fillRect/>
                </a:stretch>
              </p:blipFill>
              <p:spPr>
                <a:xfrm rot="-10407638">
                  <a:off x="3984" y="2922"/>
                  <a:ext cx="188" cy="678"/>
                </a:xfrm>
                <a:prstGeom prst="rect">
                  <a:avLst/>
                </a:prstGeom>
                <a:solidFill>
                  <a:schemeClr val="tx1"/>
                </a:solidFill>
                <a:ln w="9525">
                  <a:noFill/>
                </a:ln>
              </p:spPr>
            </p:pic>
            <p:sp>
              <p:nvSpPr>
                <p:cNvPr id="49" name="Text Box 31">
                  <a:extLst>
                    <a:ext uri="{FF2B5EF4-FFF2-40B4-BE49-F238E27FC236}">
                      <a16:creationId xmlns:a16="http://schemas.microsoft.com/office/drawing/2014/main" id="{235899D9-9315-43F7-912F-D61A6FFFD8BA}"/>
                    </a:ext>
                  </a:extLst>
                </p:cNvPr>
                <p:cNvSpPr txBox="1"/>
                <p:nvPr/>
              </p:nvSpPr>
              <p:spPr>
                <a:xfrm>
                  <a:off x="3987" y="2544"/>
                  <a:ext cx="1173" cy="262"/>
                </a:xfrm>
                <a:prstGeom prst="rect">
                  <a:avLst/>
                </a:prstGeom>
                <a:noFill/>
                <a:ln w="12700">
                  <a:noFill/>
                </a:ln>
              </p:spPr>
              <p:txBody>
                <a:bodyPr wrap="square">
                  <a:spAutoFit/>
                </a:bodyPr>
                <a:lstStyle/>
                <a:p>
                  <a:pPr algn="ctr">
                    <a:spcBef>
                      <a:spcPct val="50000"/>
                    </a:spcBef>
                  </a:pPr>
                  <a:r>
                    <a:rPr lang="en-US" altLang="en-US" sz="2400" b="1">
                      <a:solidFill>
                        <a:srgbClr val="FFFF00"/>
                      </a:solidFill>
                      <a:latin typeface="Calibri" panose="020F0502020204030204" pitchFamily="34" charset="0"/>
                    </a:rPr>
                    <a:t>1A - 22</a:t>
                  </a:r>
                  <a:r>
                    <a:rPr lang="en-US" altLang="en-US" sz="2400" b="1">
                      <a:solidFill>
                        <a:srgbClr val="FFFF00"/>
                      </a:solidFill>
                      <a:latin typeface="Calibri" panose="020F0502020204030204" pitchFamily="34" charset="0"/>
                      <a:sym typeface="Symbol" panose="05050102010706020507" pitchFamily="18" charset="2"/>
                    </a:rPr>
                    <a:t></a:t>
                  </a:r>
                </a:p>
              </p:txBody>
            </p:sp>
          </p:grpSp>
          <p:sp>
            <p:nvSpPr>
              <p:cNvPr id="33" name="Freeform 35">
                <a:extLst>
                  <a:ext uri="{FF2B5EF4-FFF2-40B4-BE49-F238E27FC236}">
                    <a16:creationId xmlns:a16="http://schemas.microsoft.com/office/drawing/2014/main" id="{AFDF37D7-6260-46A6-AC94-57BF2D94CED4}"/>
                  </a:ext>
                </a:extLst>
              </p:cNvPr>
              <p:cNvSpPr/>
              <p:nvPr/>
            </p:nvSpPr>
            <p:spPr>
              <a:xfrm>
                <a:off x="4128" y="2200"/>
                <a:ext cx="1536" cy="248"/>
              </a:xfrm>
              <a:custGeom>
                <a:avLst/>
                <a:gdLst/>
                <a:ahLst/>
                <a:cxnLst>
                  <a:cxn ang="0">
                    <a:pos x="0" y="200"/>
                  </a:cxn>
                  <a:cxn ang="0">
                    <a:pos x="432" y="8"/>
                  </a:cxn>
                  <a:cxn ang="0">
                    <a:pos x="1536" y="248"/>
                  </a:cxn>
                </a:cxnLst>
                <a:rect l="0" t="0" r="0" b="0"/>
                <a:pathLst>
                  <a:path w="1536" h="248">
                    <a:moveTo>
                      <a:pt x="0" y="200"/>
                    </a:moveTo>
                    <a:cubicBezTo>
                      <a:pt x="88" y="100"/>
                      <a:pt x="176" y="0"/>
                      <a:pt x="432" y="8"/>
                    </a:cubicBezTo>
                    <a:cubicBezTo>
                      <a:pt x="688" y="16"/>
                      <a:pt x="1112" y="132"/>
                      <a:pt x="1536" y="248"/>
                    </a:cubicBezTo>
                  </a:path>
                </a:pathLst>
              </a:custGeom>
              <a:noFill/>
              <a:ln w="38100" cap="flat" cmpd="sng">
                <a:solidFill>
                  <a:schemeClr val="tx1"/>
                </a:solidFill>
                <a:prstDash val="solid"/>
                <a:round/>
                <a:headEnd type="none" w="med" len="med"/>
                <a:tailEnd type="none" w="med" len="med"/>
              </a:ln>
            </p:spPr>
            <p:txBody>
              <a:bodyPr/>
              <a:lstStyle/>
              <a:p>
                <a:endParaRPr lang="en-US" sz="3600">
                  <a:latin typeface="Calibri" panose="020F0502020204030204" pitchFamily="34" charset="0"/>
                </a:endParaRPr>
              </a:p>
            </p:txBody>
          </p:sp>
          <p:sp>
            <p:nvSpPr>
              <p:cNvPr id="34" name="Freeform 36">
                <a:extLst>
                  <a:ext uri="{FF2B5EF4-FFF2-40B4-BE49-F238E27FC236}">
                    <a16:creationId xmlns:a16="http://schemas.microsoft.com/office/drawing/2014/main" id="{5229D1A7-CA3B-4C62-8B39-9C1FB96F16DA}"/>
                  </a:ext>
                </a:extLst>
              </p:cNvPr>
              <p:cNvSpPr/>
              <p:nvPr/>
            </p:nvSpPr>
            <p:spPr>
              <a:xfrm>
                <a:off x="4128" y="1440"/>
                <a:ext cx="1536" cy="384"/>
              </a:xfrm>
              <a:custGeom>
                <a:avLst/>
                <a:gdLst/>
                <a:ahLst/>
                <a:cxnLst>
                  <a:cxn ang="0">
                    <a:pos x="0" y="192"/>
                  </a:cxn>
                  <a:cxn ang="0">
                    <a:pos x="144" y="96"/>
                  </a:cxn>
                  <a:cxn ang="0">
                    <a:pos x="480" y="48"/>
                  </a:cxn>
                  <a:cxn ang="0">
                    <a:pos x="1536" y="384"/>
                  </a:cxn>
                </a:cxnLst>
                <a:rect l="0" t="0" r="0" b="0"/>
                <a:pathLst>
                  <a:path w="1536" h="384">
                    <a:moveTo>
                      <a:pt x="0" y="192"/>
                    </a:moveTo>
                    <a:cubicBezTo>
                      <a:pt x="32" y="156"/>
                      <a:pt x="64" y="120"/>
                      <a:pt x="144" y="96"/>
                    </a:cubicBezTo>
                    <a:cubicBezTo>
                      <a:pt x="224" y="72"/>
                      <a:pt x="248" y="0"/>
                      <a:pt x="480" y="48"/>
                    </a:cubicBezTo>
                    <a:cubicBezTo>
                      <a:pt x="712" y="96"/>
                      <a:pt x="1360" y="328"/>
                      <a:pt x="1536" y="384"/>
                    </a:cubicBezTo>
                  </a:path>
                </a:pathLst>
              </a:custGeom>
              <a:noFill/>
              <a:ln w="38100" cap="flat" cmpd="sng">
                <a:solidFill>
                  <a:schemeClr val="tx1"/>
                </a:solidFill>
                <a:prstDash val="solid"/>
                <a:round/>
                <a:headEnd type="none" w="med" len="med"/>
                <a:tailEnd type="none" w="med" len="med"/>
              </a:ln>
            </p:spPr>
            <p:txBody>
              <a:bodyPr/>
              <a:lstStyle/>
              <a:p>
                <a:endParaRPr lang="en-US" sz="3600">
                  <a:latin typeface="Calibri" panose="020F0502020204030204" pitchFamily="34" charset="0"/>
                </a:endParaRPr>
              </a:p>
            </p:txBody>
          </p:sp>
        </p:grpSp>
        <p:sp>
          <p:nvSpPr>
            <p:cNvPr id="31" name="Straight Connector 30">
              <a:extLst>
                <a:ext uri="{FF2B5EF4-FFF2-40B4-BE49-F238E27FC236}">
                  <a16:creationId xmlns:a16="http://schemas.microsoft.com/office/drawing/2014/main" id="{5A5EA936-1E06-4F89-AC9B-A17A04AA220C}"/>
                </a:ext>
              </a:extLst>
            </p:cNvPr>
            <p:cNvSpPr/>
            <p:nvPr/>
          </p:nvSpPr>
          <p:spPr>
            <a:xfrm>
              <a:off x="1050" y="1718"/>
              <a:ext cx="966" cy="394"/>
            </a:xfrm>
            <a:prstGeom prst="line">
              <a:avLst/>
            </a:prstGeom>
            <a:ln w="9525" cap="flat" cmpd="sng">
              <a:solidFill>
                <a:schemeClr val="tx1"/>
              </a:solidFill>
              <a:prstDash val="solid"/>
              <a:headEnd type="none" w="med" len="med"/>
              <a:tailEnd type="none" w="med" len="med"/>
            </a:ln>
          </p:spPr>
        </p:sp>
      </p:grpSp>
      <p:sp>
        <p:nvSpPr>
          <p:cNvPr id="52" name="Straight Connector 51">
            <a:extLst>
              <a:ext uri="{FF2B5EF4-FFF2-40B4-BE49-F238E27FC236}">
                <a16:creationId xmlns:a16="http://schemas.microsoft.com/office/drawing/2014/main" id="{14F0F213-E411-4BA8-BE78-B16A64950C2A}"/>
              </a:ext>
            </a:extLst>
          </p:cNvPr>
          <p:cNvSpPr/>
          <p:nvPr/>
        </p:nvSpPr>
        <p:spPr>
          <a:xfrm flipV="1">
            <a:off x="5044168" y="2947896"/>
            <a:ext cx="3043361" cy="349384"/>
          </a:xfrm>
          <a:prstGeom prst="line">
            <a:avLst/>
          </a:prstGeom>
          <a:ln w="9525" cap="flat" cmpd="sng">
            <a:solidFill>
              <a:schemeClr val="tx1"/>
            </a:solidFill>
            <a:prstDash val="solid"/>
            <a:headEnd type="none" w="med" len="med"/>
            <a:tailEnd type="none" w="med" len="med"/>
          </a:ln>
        </p:spPr>
      </p:sp>
      <p:sp>
        <p:nvSpPr>
          <p:cNvPr id="54" name="Text Box 6">
            <a:extLst>
              <a:ext uri="{FF2B5EF4-FFF2-40B4-BE49-F238E27FC236}">
                <a16:creationId xmlns:a16="http://schemas.microsoft.com/office/drawing/2014/main" id="{81B21C97-69F1-491E-BCFB-0F9D89B2E179}"/>
              </a:ext>
            </a:extLst>
          </p:cNvPr>
          <p:cNvSpPr txBox="1"/>
          <p:nvPr/>
        </p:nvSpPr>
        <p:spPr>
          <a:xfrm>
            <a:off x="382322" y="4148680"/>
            <a:ext cx="1750695" cy="646331"/>
          </a:xfrm>
          <a:prstGeom prst="rect">
            <a:avLst/>
          </a:prstGeom>
          <a:noFill/>
          <a:ln w="9525">
            <a:noFill/>
          </a:ln>
        </p:spPr>
        <p:txBody>
          <a:bodyPr wrap="square">
            <a:spAutoFit/>
          </a:bodyPr>
          <a:lstStyle/>
          <a:p>
            <a:pPr>
              <a:spcBef>
                <a:spcPct val="50000"/>
              </a:spcBef>
            </a:pPr>
            <a:r>
              <a:rPr sz="3600" err="1">
                <a:latin typeface="Calibri" panose="020F0502020204030204" pitchFamily="34" charset="0"/>
              </a:rPr>
              <a:t>Ống dây</a:t>
            </a:r>
            <a:endParaRPr sz="3600">
              <a:latin typeface="Calibri" panose="020F0502020204030204" pitchFamily="34" charset="0"/>
            </a:endParaRPr>
          </a:p>
        </p:txBody>
      </p:sp>
      <p:sp>
        <p:nvSpPr>
          <p:cNvPr id="57" name="Text Box 60">
            <a:extLst>
              <a:ext uri="{FF2B5EF4-FFF2-40B4-BE49-F238E27FC236}">
                <a16:creationId xmlns:a16="http://schemas.microsoft.com/office/drawing/2014/main" id="{B8D32402-3F89-48DE-BF8A-A7390ACEFD02}"/>
              </a:ext>
            </a:extLst>
          </p:cNvPr>
          <p:cNvSpPr txBox="1">
            <a:spLocks noChangeArrowheads="1"/>
          </p:cNvSpPr>
          <p:nvPr/>
        </p:nvSpPr>
        <p:spPr bwMode="auto">
          <a:xfrm>
            <a:off x="8679930" y="3927649"/>
            <a:ext cx="6241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3600" b="1" i="1" dirty="0">
                <a:latin typeface="Calibri" panose="020F0502020204030204" pitchFamily="34" charset="0"/>
              </a:rPr>
              <a:t>*</a:t>
            </a:r>
            <a:r>
              <a:rPr lang="en-US" altLang="en-US" sz="3600" b="1" i="1" dirty="0">
                <a:latin typeface="Calibri" panose="020F0502020204030204" pitchFamily="34" charset="0"/>
              </a:rPr>
              <a:t> </a:t>
            </a:r>
            <a:r>
              <a:rPr lang="vi-VN" altLang="en-US" sz="3600" b="1" i="1" dirty="0">
                <a:latin typeface="Calibri" panose="020F0502020204030204" pitchFamily="34" charset="0"/>
              </a:rPr>
              <a:t>Nguyên tắc hoạt động</a:t>
            </a:r>
            <a:r>
              <a:rPr lang="en-US" altLang="en-US" sz="3600" b="1" i="1" dirty="0">
                <a:latin typeface="Calibri" panose="020F0502020204030204" pitchFamily="34" charset="0"/>
              </a:rPr>
              <a:t>:</a:t>
            </a:r>
          </a:p>
        </p:txBody>
      </p:sp>
      <p:sp>
        <p:nvSpPr>
          <p:cNvPr id="58" name="Text Box 57">
            <a:extLst>
              <a:ext uri="{FF2B5EF4-FFF2-40B4-BE49-F238E27FC236}">
                <a16:creationId xmlns:a16="http://schemas.microsoft.com/office/drawing/2014/main" id="{D05AD380-E1E5-4755-A34F-7851F6404C5D}"/>
              </a:ext>
            </a:extLst>
          </p:cNvPr>
          <p:cNvSpPr txBox="1">
            <a:spLocks noChangeArrowheads="1"/>
          </p:cNvSpPr>
          <p:nvPr/>
        </p:nvSpPr>
        <p:spPr bwMode="auto">
          <a:xfrm>
            <a:off x="8371276" y="4763396"/>
            <a:ext cx="878887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3600" i="1" dirty="0">
                <a:latin typeface="Calibri" panose="020F0502020204030204" pitchFamily="34" charset="0"/>
              </a:rPr>
              <a:t>- </a:t>
            </a:r>
            <a:r>
              <a:rPr lang="en-US" altLang="en-US" sz="3600" i="1" dirty="0">
                <a:latin typeface="Calibri" panose="020F0502020204030204" pitchFamily="34" charset="0"/>
                <a:cs typeface="Times New Roman" panose="02020603050405020304" pitchFamily="18" charset="0"/>
              </a:rPr>
              <a:t>Khi dòng điện chạy qua ống dây, thì ống dây trở thành một nam châm, đồng thời lõi sắt non bị nhiễm từ và trở thành </a:t>
            </a:r>
            <a:r>
              <a:rPr lang="vi-VN" altLang="en-US" sz="3600" i="1" dirty="0">
                <a:latin typeface="Calibri" panose="020F0502020204030204" pitchFamily="34" charset="0"/>
                <a:cs typeface="Times New Roman" panose="02020603050405020304" pitchFamily="18" charset="0"/>
              </a:rPr>
              <a:t>một </a:t>
            </a:r>
            <a:r>
              <a:rPr lang="en-US" altLang="en-US" sz="3600" i="1" dirty="0">
                <a:latin typeface="Calibri" panose="020F0502020204030204" pitchFamily="34" charset="0"/>
                <a:cs typeface="Times New Roman" panose="02020603050405020304" pitchFamily="18" charset="0"/>
              </a:rPr>
              <a:t>nam châm nữa. Khi ngắt điện, thì lõi sắt non mất từ tính và nam châm điện ngừng hoạt động.</a:t>
            </a:r>
          </a:p>
        </p:txBody>
      </p:sp>
    </p:spTree>
    <p:extLst>
      <p:ext uri="{BB962C8B-B14F-4D97-AF65-F5344CB8AC3E}">
        <p14:creationId xmlns:p14="http://schemas.microsoft.com/office/powerpoint/2010/main" val="40403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ox(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ox(in)">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98611">
            <a:off x="15078048" y="7511089"/>
            <a:ext cx="7230953" cy="749321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722306" y="165588"/>
            <a:ext cx="6553200" cy="830997"/>
          </a:xfrm>
          <a:prstGeom prst="rect">
            <a:avLst/>
          </a:prstGeom>
          <a:noFill/>
          <a:ln w="9525">
            <a:noFill/>
          </a:ln>
        </p:spPr>
        <p:txBody>
          <a:bodyPr wrap="square">
            <a:spAutoFit/>
          </a:bodyPr>
          <a:lstStyle/>
          <a:p>
            <a:pPr>
              <a:spcBef>
                <a:spcPct val="50000"/>
              </a:spcBef>
            </a:pPr>
            <a:r>
              <a:rPr lang="en-US" altLang="en-US" sz="4800" b="1" u="sng">
                <a:solidFill>
                  <a:srgbClr val="04345C"/>
                </a:solidFill>
              </a:rPr>
              <a:t>II. NAM CHÂM ĐIỆN</a:t>
            </a:r>
          </a:p>
        </p:txBody>
      </p:sp>
      <p:sp>
        <p:nvSpPr>
          <p:cNvPr id="20" name="Text Box 3">
            <a:extLst>
              <a:ext uri="{FF2B5EF4-FFF2-40B4-BE49-F238E27FC236}">
                <a16:creationId xmlns:a16="http://schemas.microsoft.com/office/drawing/2014/main" id="{EECA34FF-7B02-49EB-8D78-85B54E96A007}"/>
              </a:ext>
            </a:extLst>
          </p:cNvPr>
          <p:cNvSpPr txBox="1"/>
          <p:nvPr/>
        </p:nvSpPr>
        <p:spPr>
          <a:xfrm>
            <a:off x="1898930" y="1343067"/>
            <a:ext cx="10753152" cy="646331"/>
          </a:xfrm>
          <a:prstGeom prst="rect">
            <a:avLst/>
          </a:prstGeom>
          <a:noFill/>
          <a:ln w="9525">
            <a:noFill/>
          </a:ln>
        </p:spPr>
        <p:txBody>
          <a:bodyPr wrap="square">
            <a:spAutoFit/>
          </a:bodyPr>
          <a:lstStyle/>
          <a:p>
            <a:pPr algn="just">
              <a:spcBef>
                <a:spcPct val="50000"/>
              </a:spcBef>
            </a:pPr>
            <a:r>
              <a:rPr lang="en-US" altLang="en-US" sz="3600" b="1" u="sng">
                <a:latin typeface="Calibri" panose="020F0502020204030204" pitchFamily="34" charset="0"/>
              </a:rPr>
              <a:t>C2:</a:t>
            </a:r>
            <a:r>
              <a:rPr lang="en-US" altLang="en-US" sz="3600" b="1">
                <a:latin typeface="Calibri" panose="020F0502020204030204" pitchFamily="34" charset="0"/>
              </a:rPr>
              <a:t> </a:t>
            </a:r>
            <a:r>
              <a:rPr lang="en-US" altLang="en-US" sz="3600">
                <a:latin typeface="Calibri" panose="020F0502020204030204" pitchFamily="34" charset="0"/>
              </a:rPr>
              <a:t>Cho biết ý nghĩa các con số ghi trên ống dây.</a:t>
            </a:r>
          </a:p>
        </p:txBody>
      </p:sp>
      <p:grpSp>
        <p:nvGrpSpPr>
          <p:cNvPr id="24" name="Group 16">
            <a:extLst>
              <a:ext uri="{FF2B5EF4-FFF2-40B4-BE49-F238E27FC236}">
                <a16:creationId xmlns:a16="http://schemas.microsoft.com/office/drawing/2014/main" id="{86FCE255-9AF3-4019-9E05-7EC968C878E1}"/>
              </a:ext>
            </a:extLst>
          </p:cNvPr>
          <p:cNvGrpSpPr/>
          <p:nvPr/>
        </p:nvGrpSpPr>
        <p:grpSpPr>
          <a:xfrm>
            <a:off x="2377482" y="2734609"/>
            <a:ext cx="4148441" cy="4817781"/>
            <a:chOff x="3168" y="1008"/>
            <a:chExt cx="2496" cy="2736"/>
          </a:xfrm>
        </p:grpSpPr>
        <p:grpSp>
          <p:nvGrpSpPr>
            <p:cNvPr id="32" name="Group 17">
              <a:extLst>
                <a:ext uri="{FF2B5EF4-FFF2-40B4-BE49-F238E27FC236}">
                  <a16:creationId xmlns:a16="http://schemas.microsoft.com/office/drawing/2014/main" id="{62102165-C1DC-468B-BCA2-554A55B52127}"/>
                </a:ext>
              </a:extLst>
            </p:cNvPr>
            <p:cNvGrpSpPr/>
            <p:nvPr/>
          </p:nvGrpSpPr>
          <p:grpSpPr>
            <a:xfrm>
              <a:off x="3168" y="1008"/>
              <a:ext cx="2496" cy="2736"/>
              <a:chOff x="3552" y="1056"/>
              <a:chExt cx="2064" cy="2736"/>
            </a:xfrm>
          </p:grpSpPr>
          <p:sp>
            <p:nvSpPr>
              <p:cNvPr id="35" name="Rectangle 18">
                <a:extLst>
                  <a:ext uri="{FF2B5EF4-FFF2-40B4-BE49-F238E27FC236}">
                    <a16:creationId xmlns:a16="http://schemas.microsoft.com/office/drawing/2014/main" id="{8D1B0610-F7F7-4A08-AB2E-E9FD5A4CC1C8}"/>
                  </a:ext>
                </a:extLst>
              </p:cNvPr>
              <p:cNvSpPr/>
              <p:nvPr/>
            </p:nvSpPr>
            <p:spPr>
              <a:xfrm>
                <a:off x="3552" y="1056"/>
                <a:ext cx="2064" cy="2736"/>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lstStyle/>
              <a:p>
                <a:pPr algn="ctr"/>
                <a:endParaRPr lang="en-US" altLang="en-US" sz="3600">
                  <a:latin typeface="Calibri" panose="020F0502020204030204" pitchFamily="34" charset="0"/>
                </a:endParaRPr>
              </a:p>
            </p:txBody>
          </p:sp>
          <p:grpSp>
            <p:nvGrpSpPr>
              <p:cNvPr id="36" name="Group 6">
                <a:extLst>
                  <a:ext uri="{FF2B5EF4-FFF2-40B4-BE49-F238E27FC236}">
                    <a16:creationId xmlns:a16="http://schemas.microsoft.com/office/drawing/2014/main" id="{8F0FDE94-BDE2-4336-BBB1-293E1BF3E7F6}"/>
                  </a:ext>
                </a:extLst>
              </p:cNvPr>
              <p:cNvGrpSpPr/>
              <p:nvPr/>
            </p:nvGrpSpPr>
            <p:grpSpPr>
              <a:xfrm>
                <a:off x="3744" y="1200"/>
                <a:ext cx="1536" cy="1834"/>
                <a:chOff x="3516" y="1008"/>
                <a:chExt cx="1559" cy="2208"/>
              </a:xfrm>
            </p:grpSpPr>
            <p:sp>
              <p:nvSpPr>
                <p:cNvPr id="50" name="Rectangle 5">
                  <a:extLst>
                    <a:ext uri="{FF2B5EF4-FFF2-40B4-BE49-F238E27FC236}">
                      <a16:creationId xmlns:a16="http://schemas.microsoft.com/office/drawing/2014/main" id="{8C244E6C-C176-4366-8317-0FDCE818A6D4}"/>
                    </a:ext>
                  </a:extLst>
                </p:cNvPr>
                <p:cNvSpPr/>
                <p:nvPr/>
              </p:nvSpPr>
              <p:spPr>
                <a:xfrm>
                  <a:off x="3936" y="1008"/>
                  <a:ext cx="720" cy="2208"/>
                </a:xfrm>
                <a:prstGeom prst="rect">
                  <a:avLst/>
                </a:prstGeom>
                <a:solidFill>
                  <a:srgbClr val="996633"/>
                </a:solidFill>
                <a:ln w="9525" cap="flat" cmpd="sng">
                  <a:solidFill>
                    <a:schemeClr val="tx1"/>
                  </a:solidFill>
                  <a:prstDash val="solid"/>
                  <a:miter/>
                  <a:headEnd type="none" w="med" len="med"/>
                  <a:tailEnd type="none" w="med" len="med"/>
                </a:ln>
              </p:spPr>
              <p:txBody>
                <a:bodyPr wrap="none" anchor="ctr"/>
                <a:lstStyle/>
                <a:p>
                  <a:pPr algn="ctr"/>
                  <a:endParaRPr lang="en-US" altLang="en-US" sz="3600">
                    <a:latin typeface="Calibri" panose="020F0502020204030204" pitchFamily="34" charset="0"/>
                  </a:endParaRPr>
                </a:p>
              </p:txBody>
            </p:sp>
            <p:pic>
              <p:nvPicPr>
                <p:cNvPr id="51" name="Picture 4" descr="namchamdien">
                  <a:extLst>
                    <a:ext uri="{FF2B5EF4-FFF2-40B4-BE49-F238E27FC236}">
                      <a16:creationId xmlns:a16="http://schemas.microsoft.com/office/drawing/2014/main" id="{5447C707-B411-4C25-96F1-5C5104AFB6BE}"/>
                    </a:ext>
                  </a:extLst>
                </p:cNvPr>
                <p:cNvPicPr>
                  <a:picLocks noChangeAspect="1"/>
                </p:cNvPicPr>
                <p:nvPr/>
              </p:nvPicPr>
              <p:blipFill>
                <a:blip r:embed="rId4"/>
                <a:srcRect l="28586" t="24228" r="28584" b="23531"/>
                <a:stretch>
                  <a:fillRect/>
                </a:stretch>
              </p:blipFill>
              <p:spPr>
                <a:xfrm>
                  <a:off x="3516" y="1170"/>
                  <a:ext cx="1559" cy="1872"/>
                </a:xfrm>
                <a:prstGeom prst="rect">
                  <a:avLst/>
                </a:prstGeom>
                <a:noFill/>
                <a:ln w="9525">
                  <a:noFill/>
                </a:ln>
              </p:spPr>
            </p:pic>
          </p:grpSp>
          <p:pic>
            <p:nvPicPr>
              <p:cNvPr id="37" name="Picture 8" descr="kimgam2007">
                <a:extLst>
                  <a:ext uri="{FF2B5EF4-FFF2-40B4-BE49-F238E27FC236}">
                    <a16:creationId xmlns:a16="http://schemas.microsoft.com/office/drawing/2014/main" id="{F09C3432-0526-4B21-AED8-4EAE90A98F42}"/>
                  </a:ext>
                </a:extLst>
              </p:cNvPr>
              <p:cNvPicPr>
                <a:picLocks noChangeAspect="1"/>
              </p:cNvPicPr>
              <p:nvPr/>
            </p:nvPicPr>
            <p:blipFill>
              <a:blip r:embed="rId5"/>
              <a:srcRect l="37708" t="6219" r="39757" b="15506"/>
              <a:stretch>
                <a:fillRect/>
              </a:stretch>
            </p:blipFill>
            <p:spPr>
              <a:xfrm rot="823813">
                <a:off x="4600" y="2786"/>
                <a:ext cx="187" cy="670"/>
              </a:xfrm>
              <a:prstGeom prst="rect">
                <a:avLst/>
              </a:prstGeom>
              <a:solidFill>
                <a:srgbClr val="996633"/>
              </a:solidFill>
              <a:ln w="9525">
                <a:noFill/>
              </a:ln>
            </p:spPr>
          </p:pic>
          <p:pic>
            <p:nvPicPr>
              <p:cNvPr id="38" name="Picture 9" descr="kimgam2007">
                <a:extLst>
                  <a:ext uri="{FF2B5EF4-FFF2-40B4-BE49-F238E27FC236}">
                    <a16:creationId xmlns:a16="http://schemas.microsoft.com/office/drawing/2014/main" id="{D20E9DB5-C67B-4B02-AF15-53B927242D22}"/>
                  </a:ext>
                </a:extLst>
              </p:cNvPr>
              <p:cNvPicPr>
                <a:picLocks noChangeAspect="1"/>
              </p:cNvPicPr>
              <p:nvPr/>
            </p:nvPicPr>
            <p:blipFill>
              <a:blip r:embed="rId5"/>
              <a:srcRect l="37708" t="6219" r="39757" b="15506"/>
              <a:stretch>
                <a:fillRect/>
              </a:stretch>
            </p:blipFill>
            <p:spPr>
              <a:xfrm rot="991459">
                <a:off x="4245" y="2838"/>
                <a:ext cx="186" cy="666"/>
              </a:xfrm>
              <a:prstGeom prst="rect">
                <a:avLst/>
              </a:prstGeom>
              <a:solidFill>
                <a:srgbClr val="996633"/>
              </a:solidFill>
              <a:ln w="9525">
                <a:noFill/>
              </a:ln>
            </p:spPr>
          </p:pic>
          <p:pic>
            <p:nvPicPr>
              <p:cNvPr id="39" name="Picture 10" descr="kimgam2007">
                <a:extLst>
                  <a:ext uri="{FF2B5EF4-FFF2-40B4-BE49-F238E27FC236}">
                    <a16:creationId xmlns:a16="http://schemas.microsoft.com/office/drawing/2014/main" id="{EBA5AA5B-43DB-4242-B32D-13A880BD5974}"/>
                  </a:ext>
                </a:extLst>
              </p:cNvPr>
              <p:cNvPicPr>
                <a:picLocks noChangeAspect="1"/>
              </p:cNvPicPr>
              <p:nvPr/>
            </p:nvPicPr>
            <p:blipFill>
              <a:blip r:embed="rId5"/>
              <a:srcRect l="37708" t="6219" r="39757" b="15506"/>
              <a:stretch>
                <a:fillRect/>
              </a:stretch>
            </p:blipFill>
            <p:spPr>
              <a:xfrm>
                <a:off x="4262" y="2840"/>
                <a:ext cx="189" cy="679"/>
              </a:xfrm>
              <a:prstGeom prst="rect">
                <a:avLst/>
              </a:prstGeom>
              <a:solidFill>
                <a:schemeClr val="tx1"/>
              </a:solidFill>
              <a:ln w="9525">
                <a:noFill/>
              </a:ln>
            </p:spPr>
          </p:pic>
          <p:pic>
            <p:nvPicPr>
              <p:cNvPr id="40" name="Picture 11" descr="kimgam2007">
                <a:extLst>
                  <a:ext uri="{FF2B5EF4-FFF2-40B4-BE49-F238E27FC236}">
                    <a16:creationId xmlns:a16="http://schemas.microsoft.com/office/drawing/2014/main" id="{D9228619-7307-454B-BF7F-E9111B10E534}"/>
                  </a:ext>
                </a:extLst>
              </p:cNvPr>
              <p:cNvPicPr>
                <a:picLocks noChangeAspect="1"/>
              </p:cNvPicPr>
              <p:nvPr/>
            </p:nvPicPr>
            <p:blipFill>
              <a:blip r:embed="rId5"/>
              <a:srcRect l="37708" t="6219" r="39757" b="15506"/>
              <a:stretch>
                <a:fillRect/>
              </a:stretch>
            </p:blipFill>
            <p:spPr>
              <a:xfrm>
                <a:off x="4716" y="2827"/>
                <a:ext cx="188" cy="677"/>
              </a:xfrm>
              <a:prstGeom prst="rect">
                <a:avLst/>
              </a:prstGeom>
              <a:solidFill>
                <a:srgbClr val="996633"/>
              </a:solidFill>
              <a:ln w="9525">
                <a:noFill/>
              </a:ln>
            </p:spPr>
          </p:pic>
          <p:pic>
            <p:nvPicPr>
              <p:cNvPr id="41" name="Picture 12" descr="kimgam2007">
                <a:extLst>
                  <a:ext uri="{FF2B5EF4-FFF2-40B4-BE49-F238E27FC236}">
                    <a16:creationId xmlns:a16="http://schemas.microsoft.com/office/drawing/2014/main" id="{ED84E852-F2B0-4F96-96D6-908145759D3C}"/>
                  </a:ext>
                </a:extLst>
              </p:cNvPr>
              <p:cNvPicPr>
                <a:picLocks noChangeAspect="1"/>
              </p:cNvPicPr>
              <p:nvPr/>
            </p:nvPicPr>
            <p:blipFill>
              <a:blip r:embed="rId5"/>
              <a:srcRect l="37708" t="6219" r="39757" b="15506"/>
              <a:stretch>
                <a:fillRect/>
              </a:stretch>
            </p:blipFill>
            <p:spPr>
              <a:xfrm>
                <a:off x="4413" y="2779"/>
                <a:ext cx="189" cy="677"/>
              </a:xfrm>
              <a:prstGeom prst="rect">
                <a:avLst/>
              </a:prstGeom>
              <a:solidFill>
                <a:srgbClr val="996633"/>
              </a:solidFill>
              <a:ln w="9525">
                <a:noFill/>
              </a:ln>
            </p:spPr>
          </p:pic>
          <p:pic>
            <p:nvPicPr>
              <p:cNvPr id="42" name="Picture 13" descr="kimgam2007">
                <a:extLst>
                  <a:ext uri="{FF2B5EF4-FFF2-40B4-BE49-F238E27FC236}">
                    <a16:creationId xmlns:a16="http://schemas.microsoft.com/office/drawing/2014/main" id="{57E55582-5473-4100-B6A0-49899DB6370C}"/>
                  </a:ext>
                </a:extLst>
              </p:cNvPr>
              <p:cNvPicPr>
                <a:picLocks noChangeAspect="1"/>
              </p:cNvPicPr>
              <p:nvPr/>
            </p:nvPicPr>
            <p:blipFill>
              <a:blip r:embed="rId5"/>
              <a:srcRect l="37708" t="6219" r="39757" b="15506"/>
              <a:stretch>
                <a:fillRect/>
              </a:stretch>
            </p:blipFill>
            <p:spPr>
              <a:xfrm rot="9851389">
                <a:off x="4312" y="2936"/>
                <a:ext cx="186" cy="664"/>
              </a:xfrm>
              <a:prstGeom prst="rect">
                <a:avLst/>
              </a:prstGeom>
              <a:solidFill>
                <a:schemeClr val="tx1"/>
              </a:solidFill>
              <a:ln w="9525">
                <a:noFill/>
              </a:ln>
            </p:spPr>
          </p:pic>
          <p:pic>
            <p:nvPicPr>
              <p:cNvPr id="43" name="Picture 14" descr="kimgam2007">
                <a:extLst>
                  <a:ext uri="{FF2B5EF4-FFF2-40B4-BE49-F238E27FC236}">
                    <a16:creationId xmlns:a16="http://schemas.microsoft.com/office/drawing/2014/main" id="{1DB812A0-2E74-4EC2-9553-9DAA4CB7AC86}"/>
                  </a:ext>
                </a:extLst>
              </p:cNvPr>
              <p:cNvPicPr>
                <a:picLocks noChangeAspect="1"/>
              </p:cNvPicPr>
              <p:nvPr/>
            </p:nvPicPr>
            <p:blipFill>
              <a:blip r:embed="rId5"/>
              <a:srcRect l="37708" t="6219" r="39757" b="15506"/>
              <a:stretch>
                <a:fillRect/>
              </a:stretch>
            </p:blipFill>
            <p:spPr>
              <a:xfrm rot="9851389">
                <a:off x="4795" y="2936"/>
                <a:ext cx="186" cy="664"/>
              </a:xfrm>
              <a:prstGeom prst="rect">
                <a:avLst/>
              </a:prstGeom>
              <a:solidFill>
                <a:schemeClr val="tx1"/>
              </a:solidFill>
              <a:ln w="9525">
                <a:noFill/>
              </a:ln>
            </p:spPr>
          </p:pic>
          <p:pic>
            <p:nvPicPr>
              <p:cNvPr id="44" name="Picture 15" descr="kimgam2007">
                <a:extLst>
                  <a:ext uri="{FF2B5EF4-FFF2-40B4-BE49-F238E27FC236}">
                    <a16:creationId xmlns:a16="http://schemas.microsoft.com/office/drawing/2014/main" id="{EFC4F8D7-8499-45EC-BC4B-03F8FCF90AD0}"/>
                  </a:ext>
                </a:extLst>
              </p:cNvPr>
              <p:cNvPicPr>
                <a:picLocks noChangeAspect="1"/>
              </p:cNvPicPr>
              <p:nvPr/>
            </p:nvPicPr>
            <p:blipFill>
              <a:blip r:embed="rId5"/>
              <a:srcRect l="37708" t="6219" r="39757" b="15506"/>
              <a:stretch>
                <a:fillRect/>
              </a:stretch>
            </p:blipFill>
            <p:spPr>
              <a:xfrm rot="9851389">
                <a:off x="4493" y="2888"/>
                <a:ext cx="186" cy="664"/>
              </a:xfrm>
              <a:prstGeom prst="rect">
                <a:avLst/>
              </a:prstGeom>
              <a:solidFill>
                <a:schemeClr val="tx1"/>
              </a:solidFill>
              <a:ln w="9525">
                <a:noFill/>
              </a:ln>
            </p:spPr>
          </p:pic>
          <p:pic>
            <p:nvPicPr>
              <p:cNvPr id="45" name="Picture 7" descr="kimgam2007">
                <a:extLst>
                  <a:ext uri="{FF2B5EF4-FFF2-40B4-BE49-F238E27FC236}">
                    <a16:creationId xmlns:a16="http://schemas.microsoft.com/office/drawing/2014/main" id="{1BB70D86-2A82-4D5D-9E1D-B3B0523582BA}"/>
                  </a:ext>
                </a:extLst>
              </p:cNvPr>
              <p:cNvPicPr>
                <a:picLocks noChangeAspect="1"/>
              </p:cNvPicPr>
              <p:nvPr/>
            </p:nvPicPr>
            <p:blipFill>
              <a:blip r:embed="rId5"/>
              <a:srcRect l="37708" t="6219" r="39757" b="15506"/>
              <a:stretch>
                <a:fillRect/>
              </a:stretch>
            </p:blipFill>
            <p:spPr>
              <a:xfrm>
                <a:off x="4534" y="2905"/>
                <a:ext cx="189" cy="677"/>
              </a:xfrm>
              <a:prstGeom prst="rect">
                <a:avLst/>
              </a:prstGeom>
              <a:solidFill>
                <a:schemeClr val="tx1"/>
              </a:solidFill>
              <a:ln w="9525">
                <a:noFill/>
              </a:ln>
            </p:spPr>
          </p:pic>
          <p:pic>
            <p:nvPicPr>
              <p:cNvPr id="46" name="Picture 16" descr="kimgam2007">
                <a:extLst>
                  <a:ext uri="{FF2B5EF4-FFF2-40B4-BE49-F238E27FC236}">
                    <a16:creationId xmlns:a16="http://schemas.microsoft.com/office/drawing/2014/main" id="{52728AEB-1416-4FF3-9F80-9877DAD6C39E}"/>
                  </a:ext>
                </a:extLst>
              </p:cNvPr>
              <p:cNvPicPr>
                <a:picLocks noChangeAspect="1"/>
              </p:cNvPicPr>
              <p:nvPr/>
            </p:nvPicPr>
            <p:blipFill>
              <a:blip r:embed="rId5"/>
              <a:srcRect l="37708" t="6219" r="39757" b="15506"/>
              <a:stretch>
                <a:fillRect/>
              </a:stretch>
            </p:blipFill>
            <p:spPr>
              <a:xfrm rot="991459">
                <a:off x="4426" y="3078"/>
                <a:ext cx="186" cy="666"/>
              </a:xfrm>
              <a:prstGeom prst="rect">
                <a:avLst/>
              </a:prstGeom>
              <a:solidFill>
                <a:schemeClr val="tx1"/>
              </a:solidFill>
              <a:ln w="9525">
                <a:noFill/>
              </a:ln>
            </p:spPr>
          </p:pic>
          <p:pic>
            <p:nvPicPr>
              <p:cNvPr id="47" name="Picture 17" descr="kimgam2007">
                <a:extLst>
                  <a:ext uri="{FF2B5EF4-FFF2-40B4-BE49-F238E27FC236}">
                    <a16:creationId xmlns:a16="http://schemas.microsoft.com/office/drawing/2014/main" id="{297AAC98-014B-46A6-AD22-048E2B3D5CB9}"/>
                  </a:ext>
                </a:extLst>
              </p:cNvPr>
              <p:cNvPicPr>
                <a:picLocks noChangeAspect="1"/>
              </p:cNvPicPr>
              <p:nvPr/>
            </p:nvPicPr>
            <p:blipFill>
              <a:blip r:embed="rId5"/>
              <a:srcRect l="37708" t="6219" r="39757" b="15506"/>
              <a:stretch>
                <a:fillRect/>
              </a:stretch>
            </p:blipFill>
            <p:spPr>
              <a:xfrm rot="9851389">
                <a:off x="4128" y="2984"/>
                <a:ext cx="186" cy="664"/>
              </a:xfrm>
              <a:prstGeom prst="rect">
                <a:avLst/>
              </a:prstGeom>
              <a:solidFill>
                <a:schemeClr val="tx1"/>
              </a:solidFill>
              <a:ln w="9525">
                <a:noFill/>
              </a:ln>
            </p:spPr>
          </p:pic>
          <p:pic>
            <p:nvPicPr>
              <p:cNvPr id="48" name="Picture 18" descr="kimgam2007">
                <a:extLst>
                  <a:ext uri="{FF2B5EF4-FFF2-40B4-BE49-F238E27FC236}">
                    <a16:creationId xmlns:a16="http://schemas.microsoft.com/office/drawing/2014/main" id="{EB611137-3C72-4F3B-AA96-24D34C4C35F1}"/>
                  </a:ext>
                </a:extLst>
              </p:cNvPr>
              <p:cNvPicPr>
                <a:picLocks noChangeAspect="1"/>
              </p:cNvPicPr>
              <p:nvPr/>
            </p:nvPicPr>
            <p:blipFill>
              <a:blip r:embed="rId5"/>
              <a:srcRect l="37708" t="6219" r="39757" b="15506"/>
              <a:stretch>
                <a:fillRect/>
              </a:stretch>
            </p:blipFill>
            <p:spPr>
              <a:xfrm rot="-10407638">
                <a:off x="3984" y="2922"/>
                <a:ext cx="188" cy="678"/>
              </a:xfrm>
              <a:prstGeom prst="rect">
                <a:avLst/>
              </a:prstGeom>
              <a:solidFill>
                <a:schemeClr val="tx1"/>
              </a:solidFill>
              <a:ln w="9525">
                <a:noFill/>
              </a:ln>
            </p:spPr>
          </p:pic>
          <p:sp>
            <p:nvSpPr>
              <p:cNvPr id="49" name="Text Box 31">
                <a:extLst>
                  <a:ext uri="{FF2B5EF4-FFF2-40B4-BE49-F238E27FC236}">
                    <a16:creationId xmlns:a16="http://schemas.microsoft.com/office/drawing/2014/main" id="{235899D9-9315-43F7-912F-D61A6FFFD8BA}"/>
                  </a:ext>
                </a:extLst>
              </p:cNvPr>
              <p:cNvSpPr txBox="1"/>
              <p:nvPr/>
            </p:nvSpPr>
            <p:spPr>
              <a:xfrm>
                <a:off x="3987" y="2544"/>
                <a:ext cx="1173" cy="262"/>
              </a:xfrm>
              <a:prstGeom prst="rect">
                <a:avLst/>
              </a:prstGeom>
              <a:noFill/>
              <a:ln w="12700">
                <a:noFill/>
              </a:ln>
            </p:spPr>
            <p:txBody>
              <a:bodyPr wrap="square">
                <a:spAutoFit/>
              </a:bodyPr>
              <a:lstStyle/>
              <a:p>
                <a:pPr algn="ctr">
                  <a:spcBef>
                    <a:spcPct val="50000"/>
                  </a:spcBef>
                </a:pPr>
                <a:r>
                  <a:rPr lang="en-US" altLang="en-US" sz="2400" b="1">
                    <a:solidFill>
                      <a:srgbClr val="FFFF00"/>
                    </a:solidFill>
                    <a:latin typeface="Calibri" panose="020F0502020204030204" pitchFamily="34" charset="0"/>
                  </a:rPr>
                  <a:t>1A - 22</a:t>
                </a:r>
                <a:r>
                  <a:rPr lang="en-US" altLang="en-US" sz="2400" b="1">
                    <a:solidFill>
                      <a:srgbClr val="FFFF00"/>
                    </a:solidFill>
                    <a:latin typeface="Calibri" panose="020F0502020204030204" pitchFamily="34" charset="0"/>
                    <a:sym typeface="Symbol" panose="05050102010706020507" pitchFamily="18" charset="2"/>
                  </a:rPr>
                  <a:t></a:t>
                </a:r>
              </a:p>
            </p:txBody>
          </p:sp>
        </p:grpSp>
        <p:sp>
          <p:nvSpPr>
            <p:cNvPr id="33" name="Freeform 35">
              <a:extLst>
                <a:ext uri="{FF2B5EF4-FFF2-40B4-BE49-F238E27FC236}">
                  <a16:creationId xmlns:a16="http://schemas.microsoft.com/office/drawing/2014/main" id="{AFDF37D7-6260-46A6-AC94-57BF2D94CED4}"/>
                </a:ext>
              </a:extLst>
            </p:cNvPr>
            <p:cNvSpPr/>
            <p:nvPr/>
          </p:nvSpPr>
          <p:spPr>
            <a:xfrm>
              <a:off x="4128" y="2200"/>
              <a:ext cx="1536" cy="248"/>
            </a:xfrm>
            <a:custGeom>
              <a:avLst/>
              <a:gdLst/>
              <a:ahLst/>
              <a:cxnLst>
                <a:cxn ang="0">
                  <a:pos x="0" y="200"/>
                </a:cxn>
                <a:cxn ang="0">
                  <a:pos x="432" y="8"/>
                </a:cxn>
                <a:cxn ang="0">
                  <a:pos x="1536" y="248"/>
                </a:cxn>
              </a:cxnLst>
              <a:rect l="0" t="0" r="0" b="0"/>
              <a:pathLst>
                <a:path w="1536" h="248">
                  <a:moveTo>
                    <a:pt x="0" y="200"/>
                  </a:moveTo>
                  <a:cubicBezTo>
                    <a:pt x="88" y="100"/>
                    <a:pt x="176" y="0"/>
                    <a:pt x="432" y="8"/>
                  </a:cubicBezTo>
                  <a:cubicBezTo>
                    <a:pt x="688" y="16"/>
                    <a:pt x="1112" y="132"/>
                    <a:pt x="1536" y="248"/>
                  </a:cubicBezTo>
                </a:path>
              </a:pathLst>
            </a:custGeom>
            <a:noFill/>
            <a:ln w="38100" cap="flat" cmpd="sng">
              <a:solidFill>
                <a:schemeClr val="tx1"/>
              </a:solidFill>
              <a:prstDash val="solid"/>
              <a:round/>
              <a:headEnd type="none" w="med" len="med"/>
              <a:tailEnd type="none" w="med" len="med"/>
            </a:ln>
          </p:spPr>
          <p:txBody>
            <a:bodyPr/>
            <a:lstStyle/>
            <a:p>
              <a:endParaRPr lang="en-US" sz="3600">
                <a:latin typeface="Calibri" panose="020F0502020204030204" pitchFamily="34" charset="0"/>
              </a:endParaRPr>
            </a:p>
          </p:txBody>
        </p:sp>
        <p:sp>
          <p:nvSpPr>
            <p:cNvPr id="34" name="Freeform 36">
              <a:extLst>
                <a:ext uri="{FF2B5EF4-FFF2-40B4-BE49-F238E27FC236}">
                  <a16:creationId xmlns:a16="http://schemas.microsoft.com/office/drawing/2014/main" id="{5229D1A7-CA3B-4C62-8B39-9C1FB96F16DA}"/>
                </a:ext>
              </a:extLst>
            </p:cNvPr>
            <p:cNvSpPr/>
            <p:nvPr/>
          </p:nvSpPr>
          <p:spPr>
            <a:xfrm>
              <a:off x="4128" y="1440"/>
              <a:ext cx="1536" cy="384"/>
            </a:xfrm>
            <a:custGeom>
              <a:avLst/>
              <a:gdLst/>
              <a:ahLst/>
              <a:cxnLst>
                <a:cxn ang="0">
                  <a:pos x="0" y="192"/>
                </a:cxn>
                <a:cxn ang="0">
                  <a:pos x="144" y="96"/>
                </a:cxn>
                <a:cxn ang="0">
                  <a:pos x="480" y="48"/>
                </a:cxn>
                <a:cxn ang="0">
                  <a:pos x="1536" y="384"/>
                </a:cxn>
              </a:cxnLst>
              <a:rect l="0" t="0" r="0" b="0"/>
              <a:pathLst>
                <a:path w="1536" h="384">
                  <a:moveTo>
                    <a:pt x="0" y="192"/>
                  </a:moveTo>
                  <a:cubicBezTo>
                    <a:pt x="32" y="156"/>
                    <a:pt x="64" y="120"/>
                    <a:pt x="144" y="96"/>
                  </a:cubicBezTo>
                  <a:cubicBezTo>
                    <a:pt x="224" y="72"/>
                    <a:pt x="248" y="0"/>
                    <a:pt x="480" y="48"/>
                  </a:cubicBezTo>
                  <a:cubicBezTo>
                    <a:pt x="712" y="96"/>
                    <a:pt x="1360" y="328"/>
                    <a:pt x="1536" y="384"/>
                  </a:cubicBezTo>
                </a:path>
              </a:pathLst>
            </a:custGeom>
            <a:noFill/>
            <a:ln w="38100" cap="flat" cmpd="sng">
              <a:solidFill>
                <a:schemeClr val="tx1"/>
              </a:solidFill>
              <a:prstDash val="solid"/>
              <a:round/>
              <a:headEnd type="none" w="med" len="med"/>
              <a:tailEnd type="none" w="med" len="med"/>
            </a:ln>
          </p:spPr>
          <p:txBody>
            <a:bodyPr/>
            <a:lstStyle/>
            <a:p>
              <a:endParaRPr lang="en-US" sz="3600">
                <a:latin typeface="Calibri" panose="020F0502020204030204" pitchFamily="34" charset="0"/>
              </a:endParaRPr>
            </a:p>
          </p:txBody>
        </p:sp>
      </p:grpSp>
      <p:sp>
        <p:nvSpPr>
          <p:cNvPr id="53" name="Text Box 3">
            <a:extLst>
              <a:ext uri="{FF2B5EF4-FFF2-40B4-BE49-F238E27FC236}">
                <a16:creationId xmlns:a16="http://schemas.microsoft.com/office/drawing/2014/main" id="{B177C285-9B55-4F08-998A-6F48DF807E21}"/>
              </a:ext>
            </a:extLst>
          </p:cNvPr>
          <p:cNvSpPr txBox="1"/>
          <p:nvPr/>
        </p:nvSpPr>
        <p:spPr>
          <a:xfrm>
            <a:off x="7435496" y="3172145"/>
            <a:ext cx="10753152" cy="3693319"/>
          </a:xfrm>
          <a:prstGeom prst="rect">
            <a:avLst/>
          </a:prstGeom>
          <a:noFill/>
          <a:ln w="9525">
            <a:noFill/>
          </a:ln>
        </p:spPr>
        <p:txBody>
          <a:bodyPr wrap="square">
            <a:spAutoFit/>
          </a:bodyPr>
          <a:lstStyle/>
          <a:p>
            <a:pPr marL="571500" indent="-571500" algn="just">
              <a:spcBef>
                <a:spcPct val="50000"/>
              </a:spcBef>
              <a:buFontTx/>
              <a:buChar char="-"/>
            </a:pPr>
            <a:r>
              <a:rPr lang="en-US" altLang="en-US" sz="3600" b="1">
                <a:latin typeface="Calibri" panose="020F0502020204030204" pitchFamily="34" charset="0"/>
              </a:rPr>
              <a:t>số 1A - 22</a:t>
            </a:r>
            <a:r>
              <a:rPr lang="en-US" altLang="en-US" sz="3600" b="1">
                <a:solidFill>
                  <a:srgbClr val="FFFF00"/>
                </a:solidFill>
                <a:latin typeface="Calibri" panose="020F0502020204030204" pitchFamily="34" charset="0"/>
                <a:sym typeface="Symbol" panose="05050102010706020507" pitchFamily="18" charset="2"/>
              </a:rPr>
              <a:t> </a:t>
            </a:r>
            <a:r>
              <a:rPr lang="en-US" altLang="en-US" sz="3600" b="1">
                <a:latin typeface="Calibri" panose="020F0502020204030204" pitchFamily="34" charset="0"/>
                <a:sym typeface="Symbol" panose="05050102010706020507" pitchFamily="18" charset="2"/>
              </a:rPr>
              <a:t>: </a:t>
            </a:r>
            <a:r>
              <a:rPr lang="en-US" altLang="en-US" sz="3600">
                <a:latin typeface="Calibri" panose="020F0502020204030204" pitchFamily="34" charset="0"/>
                <a:sym typeface="Symbol" panose="05050102010706020507" pitchFamily="18" charset="2"/>
              </a:rPr>
              <a:t>cho biết ống dây được dung với dòng điện có cường độ 1A và điện trở của ống dây là 22</a:t>
            </a:r>
            <a:r>
              <a:rPr lang="en-US" altLang="en-US" sz="3600" b="1">
                <a:latin typeface="Calibri" panose="020F0502020204030204" pitchFamily="34" charset="0"/>
                <a:sym typeface="Symbol" panose="05050102010706020507" pitchFamily="18" charset="2"/>
              </a:rPr>
              <a:t> </a:t>
            </a:r>
          </a:p>
          <a:p>
            <a:pPr marL="571500" indent="-571500" algn="just">
              <a:spcBef>
                <a:spcPct val="50000"/>
              </a:spcBef>
              <a:buFontTx/>
              <a:buChar char="-"/>
            </a:pPr>
            <a:r>
              <a:rPr lang="en-US" altLang="en-US" sz="3600" b="1">
                <a:latin typeface="Calibri" panose="020F0502020204030204" pitchFamily="34" charset="0"/>
                <a:sym typeface="Symbol" panose="05050102010706020507" pitchFamily="18" charset="2"/>
              </a:rPr>
              <a:t>Số 0, 1000, 1500: </a:t>
            </a:r>
            <a:r>
              <a:rPr lang="en-US" altLang="en-US" sz="3600">
                <a:latin typeface="Calibri" panose="020F0502020204030204" pitchFamily="34" charset="0"/>
                <a:sym typeface="Symbol" panose="05050102010706020507" pitchFamily="18" charset="2"/>
              </a:rPr>
              <a:t>cho biết ống dây có thể sử dụng với những số vòng dây khác nhau, tùy theo cách chọn để nối hai đầu dây với nguồn điện. Số vòng dây càng lớn thì nam châm điện càng mạnh.</a:t>
            </a:r>
            <a:endParaRPr lang="en-US" altLang="en-US" sz="3600">
              <a:latin typeface="Calibri" panose="020F0502020204030204" pitchFamily="34" charset="0"/>
            </a:endParaRPr>
          </a:p>
        </p:txBody>
      </p:sp>
    </p:spTree>
    <p:extLst>
      <p:ext uri="{BB962C8B-B14F-4D97-AF65-F5344CB8AC3E}">
        <p14:creationId xmlns:p14="http://schemas.microsoft.com/office/powerpoint/2010/main" val="260209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p:bldP spid="53"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98611">
            <a:off x="19420855" y="7389690"/>
            <a:ext cx="7230953" cy="749321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88114">
            <a:off x="15049581" y="-5179387"/>
            <a:ext cx="9491370" cy="9835617"/>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722306" y="165588"/>
            <a:ext cx="6553200" cy="830997"/>
          </a:xfrm>
          <a:prstGeom prst="rect">
            <a:avLst/>
          </a:prstGeom>
          <a:noFill/>
          <a:ln w="9525">
            <a:noFill/>
          </a:ln>
        </p:spPr>
        <p:txBody>
          <a:bodyPr wrap="square">
            <a:spAutoFit/>
          </a:bodyPr>
          <a:lstStyle/>
          <a:p>
            <a:pPr>
              <a:spcBef>
                <a:spcPct val="50000"/>
              </a:spcBef>
            </a:pPr>
            <a:r>
              <a:rPr lang="en-US" altLang="en-US" sz="4800" b="1" u="sng">
                <a:solidFill>
                  <a:srgbClr val="04345C"/>
                </a:solidFill>
              </a:rPr>
              <a:t>II. NAM CHÂM ĐIỆN</a:t>
            </a:r>
          </a:p>
        </p:txBody>
      </p:sp>
      <p:sp>
        <p:nvSpPr>
          <p:cNvPr id="52" name="Rectangle 2">
            <a:extLst>
              <a:ext uri="{FF2B5EF4-FFF2-40B4-BE49-F238E27FC236}">
                <a16:creationId xmlns:a16="http://schemas.microsoft.com/office/drawing/2014/main" id="{4A486B28-5732-40E8-A75C-FCFAA719E143}"/>
              </a:ext>
            </a:extLst>
          </p:cNvPr>
          <p:cNvSpPr txBox="1">
            <a:spLocks/>
          </p:cNvSpPr>
          <p:nvPr/>
        </p:nvSpPr>
        <p:spPr>
          <a:xfrm>
            <a:off x="1002339" y="1136834"/>
            <a:ext cx="16410587" cy="556482"/>
          </a:xfrm>
          <a:prstGeom prst="rect">
            <a:avLst/>
          </a:prstGeom>
        </p:spPr>
        <p:txBody>
          <a:bodyPr vert="horz" wrap="square" lIns="80197" tIns="40099" rIns="80197" bIns="40099"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0"/>
              </a:spcBef>
              <a:buFont typeface="Arial" pitchFamily="34" charset="0"/>
              <a:buNone/>
            </a:pPr>
            <a:r>
              <a:rPr lang="vi-VN" sz="3600" b="1" u="sng">
                <a:latin typeface="Calibri" panose="020F0502020204030204" pitchFamily="34" charset="0"/>
                <a:cs typeface="Times New Roman" panose="02020603050405020304" pitchFamily="18" charset="0"/>
              </a:rPr>
              <a:t>C3. </a:t>
            </a:r>
            <a:r>
              <a:rPr lang="vi-VN" sz="3600">
                <a:latin typeface="Calibri" panose="020F0502020204030204" pitchFamily="34" charset="0"/>
                <a:cs typeface="Times New Roman" panose="02020603050405020304" pitchFamily="18" charset="0"/>
              </a:rPr>
              <a:t>So sánh các nam châm điện: a v</a:t>
            </a:r>
            <a:r>
              <a:rPr lang="vi-VN" sz="3600">
                <a:latin typeface="Calibri" panose="020F0502020204030204" pitchFamily="34" charset="0"/>
                <a:ea typeface="Times New Roman" panose="02020603050405020304" pitchFamily="18" charset="0"/>
              </a:rPr>
              <a:t>à</a:t>
            </a:r>
            <a:r>
              <a:rPr lang="vi-VN" sz="3600">
                <a:latin typeface="Calibri" panose="020F0502020204030204" pitchFamily="34" charset="0"/>
                <a:cs typeface="Times New Roman" panose="02020603050405020304" pitchFamily="18" charset="0"/>
              </a:rPr>
              <a:t> b; c v</a:t>
            </a:r>
            <a:r>
              <a:rPr lang="vi-VN" sz="3600">
                <a:latin typeface="Calibri" panose="020F0502020204030204" pitchFamily="34" charset="0"/>
                <a:ea typeface="Times New Roman" panose="02020603050405020304" pitchFamily="18" charset="0"/>
              </a:rPr>
              <a:t>à</a:t>
            </a:r>
            <a:r>
              <a:rPr lang="vi-VN" sz="3600">
                <a:latin typeface="Calibri" panose="020F0502020204030204" pitchFamily="34" charset="0"/>
                <a:cs typeface="Times New Roman" panose="02020603050405020304" pitchFamily="18" charset="0"/>
              </a:rPr>
              <a:t> d; b, d v</a:t>
            </a:r>
            <a:r>
              <a:rPr lang="vi-VN" sz="3600">
                <a:latin typeface="Calibri" panose="020F0502020204030204" pitchFamily="34" charset="0"/>
                <a:ea typeface="Times New Roman" panose="02020603050405020304" pitchFamily="18" charset="0"/>
              </a:rPr>
              <a:t>à</a:t>
            </a:r>
            <a:r>
              <a:rPr lang="vi-VN" sz="3600">
                <a:latin typeface="Calibri" panose="020F0502020204030204" pitchFamily="34" charset="0"/>
                <a:cs typeface="Times New Roman" panose="02020603050405020304" pitchFamily="18" charset="0"/>
              </a:rPr>
              <a:t> e nam châm n</a:t>
            </a:r>
            <a:r>
              <a:rPr lang="vi-VN" sz="3600">
                <a:latin typeface="Calibri" panose="020F0502020204030204" pitchFamily="34" charset="0"/>
                <a:ea typeface="Times New Roman" panose="02020603050405020304" pitchFamily="18" charset="0"/>
              </a:rPr>
              <a:t>à</a:t>
            </a:r>
            <a:r>
              <a:rPr lang="vi-VN" sz="3600">
                <a:latin typeface="Calibri" panose="020F0502020204030204" pitchFamily="34" charset="0"/>
                <a:cs typeface="Times New Roman" panose="02020603050405020304" pitchFamily="18" charset="0"/>
              </a:rPr>
              <a:t>o mạnh hơn?</a:t>
            </a:r>
            <a:endParaRPr lang="vi-VN" sz="3600" dirty="0">
              <a:latin typeface="Calibri" panose="020F0502020204030204" pitchFamily="34" charset="0"/>
              <a:ea typeface="Times New Roman" panose="02020603050405020304" pitchFamily="18" charset="0"/>
            </a:endParaRPr>
          </a:p>
        </p:txBody>
      </p:sp>
      <p:sp>
        <p:nvSpPr>
          <p:cNvPr id="76" name="Rectangle 24">
            <a:extLst>
              <a:ext uri="{FF2B5EF4-FFF2-40B4-BE49-F238E27FC236}">
                <a16:creationId xmlns:a16="http://schemas.microsoft.com/office/drawing/2014/main" id="{F2E1355E-6C74-4913-B660-4243027EA148}"/>
              </a:ext>
            </a:extLst>
          </p:cNvPr>
          <p:cNvSpPr/>
          <p:nvPr/>
        </p:nvSpPr>
        <p:spPr>
          <a:xfrm>
            <a:off x="1071859" y="2156036"/>
            <a:ext cx="7847992" cy="3700628"/>
          </a:xfrm>
          <a:prstGeom prst="rect">
            <a:avLst/>
          </a:prstGeom>
          <a:noFill/>
          <a:ln w="12700" cap="flat" cmpd="sng">
            <a:solidFill>
              <a:schemeClr val="bg1"/>
            </a:solidFill>
            <a:prstDash val="dash"/>
            <a:miter/>
            <a:headEnd type="none" w="med" len="med"/>
            <a:tailEnd type="none" w="med" len="med"/>
          </a:ln>
        </p:spPr>
        <p:txBody>
          <a:bodyPr wrap="none" lIns="80197" tIns="40099" rIns="80197" bIns="40099" anchor="ctr"/>
          <a:lstStyle/>
          <a:p>
            <a:endParaRPr sz="2800" dirty="0">
              <a:latin typeface="Calibri" panose="020F0502020204030204" pitchFamily="34" charset="0"/>
            </a:endParaRPr>
          </a:p>
        </p:txBody>
      </p:sp>
      <p:sp>
        <p:nvSpPr>
          <p:cNvPr id="77" name="Rectangle 25">
            <a:extLst>
              <a:ext uri="{FF2B5EF4-FFF2-40B4-BE49-F238E27FC236}">
                <a16:creationId xmlns:a16="http://schemas.microsoft.com/office/drawing/2014/main" id="{1EBF3B26-276D-42A0-9784-5D316E7A1603}"/>
              </a:ext>
            </a:extLst>
          </p:cNvPr>
          <p:cNvSpPr/>
          <p:nvPr/>
        </p:nvSpPr>
        <p:spPr>
          <a:xfrm>
            <a:off x="9317010" y="2171700"/>
            <a:ext cx="8410249" cy="3700628"/>
          </a:xfrm>
          <a:prstGeom prst="rect">
            <a:avLst/>
          </a:prstGeom>
          <a:noFill/>
          <a:ln w="12700" cap="flat" cmpd="sng">
            <a:solidFill>
              <a:schemeClr val="bg1"/>
            </a:solidFill>
            <a:prstDash val="dash"/>
            <a:miter/>
            <a:headEnd type="none" w="med" len="med"/>
            <a:tailEnd type="none" w="med" len="med"/>
          </a:ln>
        </p:spPr>
        <p:txBody>
          <a:bodyPr wrap="none" lIns="80197" tIns="40099" rIns="80197" bIns="40099" anchor="ctr"/>
          <a:lstStyle/>
          <a:p>
            <a:endParaRPr sz="2800" dirty="0">
              <a:latin typeface="Calibri" panose="020F0502020204030204" pitchFamily="34" charset="0"/>
            </a:endParaRPr>
          </a:p>
        </p:txBody>
      </p:sp>
      <p:sp>
        <p:nvSpPr>
          <p:cNvPr id="78" name="Rectangle 26">
            <a:extLst>
              <a:ext uri="{FF2B5EF4-FFF2-40B4-BE49-F238E27FC236}">
                <a16:creationId xmlns:a16="http://schemas.microsoft.com/office/drawing/2014/main" id="{BF03F024-DE13-43DA-8DE9-7EBDA362B64B}"/>
              </a:ext>
            </a:extLst>
          </p:cNvPr>
          <p:cNvSpPr/>
          <p:nvPr/>
        </p:nvSpPr>
        <p:spPr>
          <a:xfrm>
            <a:off x="1693023" y="6290818"/>
            <a:ext cx="14453656" cy="3571714"/>
          </a:xfrm>
          <a:prstGeom prst="rect">
            <a:avLst/>
          </a:prstGeom>
          <a:noFill/>
          <a:ln w="12700" cap="flat" cmpd="sng">
            <a:solidFill>
              <a:schemeClr val="bg1"/>
            </a:solidFill>
            <a:prstDash val="dash"/>
            <a:miter/>
            <a:headEnd type="none" w="med" len="med"/>
            <a:tailEnd type="none" w="med" len="med"/>
          </a:ln>
        </p:spPr>
        <p:txBody>
          <a:bodyPr wrap="none" lIns="80197" tIns="40099" rIns="80197" bIns="40099" anchor="ctr"/>
          <a:lstStyle/>
          <a:p>
            <a:endParaRPr sz="2800" dirty="0">
              <a:latin typeface="Calibri" panose="020F0502020204030204" pitchFamily="34" charset="0"/>
            </a:endParaRPr>
          </a:p>
        </p:txBody>
      </p:sp>
      <p:pic>
        <p:nvPicPr>
          <p:cNvPr id="83" name="Picture 6" descr="cuondayloisatdai500_2007">
            <a:extLst>
              <a:ext uri="{FF2B5EF4-FFF2-40B4-BE49-F238E27FC236}">
                <a16:creationId xmlns:a16="http://schemas.microsoft.com/office/drawing/2014/main" id="{DF7D25A3-84E1-4BD6-8273-8C206976C519}"/>
              </a:ext>
            </a:extLst>
          </p:cNvPr>
          <p:cNvPicPr preferRelativeResize="0"/>
          <p:nvPr/>
        </p:nvPicPr>
        <p:blipFill>
          <a:blip r:embed="rId4"/>
          <a:srcRect l="39757" t="24792" r="39757" b="26120"/>
          <a:stretch>
            <a:fillRect/>
          </a:stretch>
        </p:blipFill>
        <p:spPr>
          <a:xfrm>
            <a:off x="5167110" y="2589512"/>
            <a:ext cx="3293518" cy="1761892"/>
          </a:xfrm>
          <a:prstGeom prst="rect">
            <a:avLst/>
          </a:prstGeom>
          <a:noFill/>
          <a:ln w="9525">
            <a:noFill/>
          </a:ln>
        </p:spPr>
      </p:pic>
      <p:pic>
        <p:nvPicPr>
          <p:cNvPr id="84" name="Picture 7" descr="cuondayloisatdai250_2007">
            <a:extLst>
              <a:ext uri="{FF2B5EF4-FFF2-40B4-BE49-F238E27FC236}">
                <a16:creationId xmlns:a16="http://schemas.microsoft.com/office/drawing/2014/main" id="{9E75A4C7-8F3B-401B-9BA2-DF5F7F4FB52A}"/>
              </a:ext>
            </a:extLst>
          </p:cNvPr>
          <p:cNvPicPr preferRelativeResize="0"/>
          <p:nvPr/>
        </p:nvPicPr>
        <p:blipFill>
          <a:blip r:embed="rId5"/>
          <a:srcRect l="39757" t="24792" r="39757" b="26120"/>
          <a:stretch>
            <a:fillRect/>
          </a:stretch>
        </p:blipFill>
        <p:spPr>
          <a:xfrm>
            <a:off x="1414366" y="2589512"/>
            <a:ext cx="3293522" cy="1761892"/>
          </a:xfrm>
          <a:prstGeom prst="rect">
            <a:avLst/>
          </a:prstGeom>
          <a:noFill/>
          <a:ln w="9525">
            <a:noFill/>
          </a:ln>
        </p:spPr>
      </p:pic>
      <p:sp>
        <p:nvSpPr>
          <p:cNvPr id="85" name="Text Box 10">
            <a:extLst>
              <a:ext uri="{FF2B5EF4-FFF2-40B4-BE49-F238E27FC236}">
                <a16:creationId xmlns:a16="http://schemas.microsoft.com/office/drawing/2014/main" id="{7020359C-A291-4D38-9E58-497DB21DE776}"/>
              </a:ext>
            </a:extLst>
          </p:cNvPr>
          <p:cNvSpPr txBox="1"/>
          <p:nvPr/>
        </p:nvSpPr>
        <p:spPr>
          <a:xfrm>
            <a:off x="2992233" y="4779183"/>
            <a:ext cx="1294900" cy="843626"/>
          </a:xfrm>
          <a:prstGeom prst="rect">
            <a:avLst/>
          </a:prstGeom>
          <a:noFill/>
          <a:ln w="9525">
            <a:noFill/>
          </a:ln>
        </p:spPr>
        <p:txBody>
          <a:bodyPr lIns="80197" tIns="40099" rIns="80197" bIns="40099">
            <a:spAutoFit/>
          </a:bodyPr>
          <a:lstStyle/>
          <a:p>
            <a:pPr algn="l">
              <a:lnSpc>
                <a:spcPct val="60000"/>
              </a:lnSpc>
              <a:spcBef>
                <a:spcPct val="50000"/>
              </a:spcBef>
            </a:pPr>
            <a:r>
              <a:rPr sz="2800" b="1" dirty="0">
                <a:latin typeface="Calibri" panose="020F0502020204030204" pitchFamily="34" charset="0"/>
                <a:cs typeface="Times New Roman" panose="02020603050405020304" pitchFamily="18" charset="0"/>
              </a:rPr>
              <a:t>I = 1A</a:t>
            </a:r>
          </a:p>
          <a:p>
            <a:pPr algn="l">
              <a:lnSpc>
                <a:spcPct val="60000"/>
              </a:lnSpc>
              <a:spcBef>
                <a:spcPct val="50000"/>
              </a:spcBef>
            </a:pPr>
            <a:r>
              <a:rPr sz="2800" b="1" dirty="0">
                <a:latin typeface="Calibri" panose="020F0502020204030204" pitchFamily="34" charset="0"/>
                <a:cs typeface="Times New Roman" panose="02020603050405020304" pitchFamily="18" charset="0"/>
              </a:rPr>
              <a:t>n = 250</a:t>
            </a:r>
            <a:endParaRPr sz="2800" b="1" dirty="0">
              <a:latin typeface="Calibri" panose="020F0502020204030204" pitchFamily="34" charset="0"/>
              <a:ea typeface="Times New Roman" panose="02020603050405020304" pitchFamily="18" charset="0"/>
            </a:endParaRPr>
          </a:p>
        </p:txBody>
      </p:sp>
      <p:sp>
        <p:nvSpPr>
          <p:cNvPr id="86" name="Text Box 11">
            <a:extLst>
              <a:ext uri="{FF2B5EF4-FFF2-40B4-BE49-F238E27FC236}">
                <a16:creationId xmlns:a16="http://schemas.microsoft.com/office/drawing/2014/main" id="{F6ADF36B-57C4-4FC4-8F21-FE4B0C3E52E6}"/>
              </a:ext>
            </a:extLst>
          </p:cNvPr>
          <p:cNvSpPr txBox="1"/>
          <p:nvPr/>
        </p:nvSpPr>
        <p:spPr>
          <a:xfrm>
            <a:off x="6701596" y="4778542"/>
            <a:ext cx="1295838" cy="843626"/>
          </a:xfrm>
          <a:prstGeom prst="rect">
            <a:avLst/>
          </a:prstGeom>
          <a:noFill/>
          <a:ln w="9525">
            <a:noFill/>
          </a:ln>
        </p:spPr>
        <p:txBody>
          <a:bodyPr lIns="80197" tIns="40099" rIns="80197" bIns="40099">
            <a:spAutoFit/>
          </a:bodyPr>
          <a:lstStyle/>
          <a:p>
            <a:pPr algn="l">
              <a:lnSpc>
                <a:spcPct val="60000"/>
              </a:lnSpc>
              <a:spcBef>
                <a:spcPct val="50000"/>
              </a:spcBef>
            </a:pPr>
            <a:r>
              <a:rPr sz="2800" b="1" dirty="0">
                <a:latin typeface="Calibri" panose="020F0502020204030204" pitchFamily="34" charset="0"/>
                <a:cs typeface="Times New Roman" panose="02020603050405020304" pitchFamily="18" charset="0"/>
              </a:rPr>
              <a:t>I = 1A</a:t>
            </a:r>
          </a:p>
          <a:p>
            <a:pPr algn="l">
              <a:lnSpc>
                <a:spcPct val="60000"/>
              </a:lnSpc>
              <a:spcBef>
                <a:spcPct val="50000"/>
              </a:spcBef>
            </a:pPr>
            <a:r>
              <a:rPr sz="2800" b="1" dirty="0">
                <a:latin typeface="Calibri" panose="020F0502020204030204" pitchFamily="34" charset="0"/>
                <a:cs typeface="Times New Roman" panose="02020603050405020304" pitchFamily="18" charset="0"/>
              </a:rPr>
              <a:t>n = 500</a:t>
            </a:r>
            <a:endParaRPr sz="2800" b="1" dirty="0">
              <a:latin typeface="Calibri" panose="020F0502020204030204" pitchFamily="34" charset="0"/>
              <a:ea typeface="Times New Roman" panose="02020603050405020304" pitchFamily="18" charset="0"/>
            </a:endParaRPr>
          </a:p>
        </p:txBody>
      </p:sp>
      <p:sp>
        <p:nvSpPr>
          <p:cNvPr id="87" name="Text Box 17">
            <a:extLst>
              <a:ext uri="{FF2B5EF4-FFF2-40B4-BE49-F238E27FC236}">
                <a16:creationId xmlns:a16="http://schemas.microsoft.com/office/drawing/2014/main" id="{17E68883-AF6A-4AA4-B072-F5DA610B3052}"/>
              </a:ext>
            </a:extLst>
          </p:cNvPr>
          <p:cNvSpPr txBox="1"/>
          <p:nvPr/>
        </p:nvSpPr>
        <p:spPr>
          <a:xfrm>
            <a:off x="1681772" y="3030711"/>
            <a:ext cx="533525" cy="511868"/>
          </a:xfrm>
          <a:prstGeom prst="rect">
            <a:avLst/>
          </a:prstGeom>
          <a:noFill/>
          <a:ln w="9525">
            <a:noFill/>
          </a:ln>
        </p:spPr>
        <p:txBody>
          <a:bodyPr lIns="80197" tIns="40099" rIns="80197" bIns="40099">
            <a:spAutoFit/>
          </a:bodyPr>
          <a:lstStyle/>
          <a:p>
            <a:pPr algn="l">
              <a:spcBef>
                <a:spcPct val="50000"/>
              </a:spcBef>
            </a:pPr>
            <a:r>
              <a:rPr sz="2800" b="1" dirty="0">
                <a:latin typeface="Calibri" panose="020F0502020204030204" pitchFamily="34" charset="0"/>
                <a:cs typeface="Times New Roman" panose="02020603050405020304" pitchFamily="18" charset="0"/>
              </a:rPr>
              <a:t>a.</a:t>
            </a:r>
            <a:endParaRPr sz="2800" dirty="0">
              <a:latin typeface="Calibri" panose="020F0502020204030204" pitchFamily="34" charset="0"/>
            </a:endParaRPr>
          </a:p>
        </p:txBody>
      </p:sp>
      <p:sp>
        <p:nvSpPr>
          <p:cNvPr id="88" name="Text Box 18">
            <a:extLst>
              <a:ext uri="{FF2B5EF4-FFF2-40B4-BE49-F238E27FC236}">
                <a16:creationId xmlns:a16="http://schemas.microsoft.com/office/drawing/2014/main" id="{380B32D2-B497-4254-80D1-58AA8366C059}"/>
              </a:ext>
            </a:extLst>
          </p:cNvPr>
          <p:cNvSpPr txBox="1"/>
          <p:nvPr/>
        </p:nvSpPr>
        <p:spPr>
          <a:xfrm>
            <a:off x="5297949" y="3039402"/>
            <a:ext cx="533525" cy="511868"/>
          </a:xfrm>
          <a:prstGeom prst="rect">
            <a:avLst/>
          </a:prstGeom>
          <a:noFill/>
          <a:ln w="9525">
            <a:noFill/>
          </a:ln>
        </p:spPr>
        <p:txBody>
          <a:bodyPr lIns="80197" tIns="40099" rIns="80197" bIns="40099">
            <a:spAutoFit/>
          </a:bodyPr>
          <a:lstStyle/>
          <a:p>
            <a:pPr algn="l">
              <a:spcBef>
                <a:spcPct val="50000"/>
              </a:spcBef>
            </a:pPr>
            <a:r>
              <a:rPr sz="2800" b="1" dirty="0">
                <a:latin typeface="Calibri" panose="020F0502020204030204" pitchFamily="34" charset="0"/>
                <a:cs typeface="Times New Roman" panose="02020603050405020304" pitchFamily="18" charset="0"/>
              </a:rPr>
              <a:t>b.</a:t>
            </a:r>
            <a:endParaRPr sz="2800" b="1" dirty="0">
              <a:latin typeface="Calibri" panose="020F0502020204030204" pitchFamily="34" charset="0"/>
              <a:ea typeface="Times New Roman" panose="02020603050405020304" pitchFamily="18" charset="0"/>
            </a:endParaRPr>
          </a:p>
        </p:txBody>
      </p:sp>
      <p:pic>
        <p:nvPicPr>
          <p:cNvPr id="89" name="Picture 4" descr="cuondayloisatdai300_2007">
            <a:extLst>
              <a:ext uri="{FF2B5EF4-FFF2-40B4-BE49-F238E27FC236}">
                <a16:creationId xmlns:a16="http://schemas.microsoft.com/office/drawing/2014/main" id="{73BD20E6-DAE0-4FE0-8B77-C21DE530C3A4}"/>
              </a:ext>
            </a:extLst>
          </p:cNvPr>
          <p:cNvPicPr preferRelativeResize="0"/>
          <p:nvPr/>
        </p:nvPicPr>
        <p:blipFill>
          <a:blip r:embed="rId6"/>
          <a:srcRect l="39757" t="24792" r="39757" b="26120"/>
          <a:stretch>
            <a:fillRect/>
          </a:stretch>
        </p:blipFill>
        <p:spPr>
          <a:xfrm>
            <a:off x="13802693" y="2656890"/>
            <a:ext cx="3588228" cy="1919550"/>
          </a:xfrm>
          <a:prstGeom prst="rect">
            <a:avLst/>
          </a:prstGeom>
          <a:noFill/>
          <a:ln w="9525">
            <a:noFill/>
          </a:ln>
        </p:spPr>
      </p:pic>
      <p:pic>
        <p:nvPicPr>
          <p:cNvPr id="90" name="Picture 5" descr="cuondayloisatdai300_2007">
            <a:extLst>
              <a:ext uri="{FF2B5EF4-FFF2-40B4-BE49-F238E27FC236}">
                <a16:creationId xmlns:a16="http://schemas.microsoft.com/office/drawing/2014/main" id="{3D3DF3C3-EE32-4842-A576-7EAE38A80888}"/>
              </a:ext>
            </a:extLst>
          </p:cNvPr>
          <p:cNvPicPr preferRelativeResize="0"/>
          <p:nvPr/>
        </p:nvPicPr>
        <p:blipFill>
          <a:blip r:embed="rId6"/>
          <a:srcRect l="39757" t="24792" r="39757" b="26120"/>
          <a:stretch>
            <a:fillRect/>
          </a:stretch>
        </p:blipFill>
        <p:spPr>
          <a:xfrm>
            <a:off x="9520228" y="2589512"/>
            <a:ext cx="3537148" cy="1894494"/>
          </a:xfrm>
          <a:prstGeom prst="rect">
            <a:avLst/>
          </a:prstGeom>
          <a:noFill/>
          <a:ln w="9525">
            <a:noFill/>
          </a:ln>
        </p:spPr>
      </p:pic>
      <p:sp>
        <p:nvSpPr>
          <p:cNvPr id="91" name="Text Box 12">
            <a:extLst>
              <a:ext uri="{FF2B5EF4-FFF2-40B4-BE49-F238E27FC236}">
                <a16:creationId xmlns:a16="http://schemas.microsoft.com/office/drawing/2014/main" id="{289F5873-52F5-4DD4-BAA5-B8D00274FF8D}"/>
              </a:ext>
            </a:extLst>
          </p:cNvPr>
          <p:cNvSpPr txBox="1"/>
          <p:nvPr/>
        </p:nvSpPr>
        <p:spPr>
          <a:xfrm>
            <a:off x="11509080" y="4816134"/>
            <a:ext cx="1294900" cy="843626"/>
          </a:xfrm>
          <a:prstGeom prst="rect">
            <a:avLst/>
          </a:prstGeom>
          <a:noFill/>
          <a:ln w="9525">
            <a:noFill/>
          </a:ln>
        </p:spPr>
        <p:txBody>
          <a:bodyPr lIns="80197" tIns="40099" rIns="80197" bIns="40099">
            <a:spAutoFit/>
          </a:bodyPr>
          <a:lstStyle/>
          <a:p>
            <a:pPr algn="l">
              <a:lnSpc>
                <a:spcPct val="60000"/>
              </a:lnSpc>
              <a:spcBef>
                <a:spcPct val="50000"/>
              </a:spcBef>
            </a:pPr>
            <a:r>
              <a:rPr sz="2800" b="1" dirty="0">
                <a:latin typeface="Calibri" panose="020F0502020204030204" pitchFamily="34" charset="0"/>
                <a:cs typeface="Times New Roman" panose="02020603050405020304" pitchFamily="18" charset="0"/>
              </a:rPr>
              <a:t>I = 1A</a:t>
            </a:r>
          </a:p>
          <a:p>
            <a:pPr algn="l">
              <a:lnSpc>
                <a:spcPct val="60000"/>
              </a:lnSpc>
              <a:spcBef>
                <a:spcPct val="50000"/>
              </a:spcBef>
            </a:pPr>
            <a:r>
              <a:rPr sz="2800" b="1" dirty="0">
                <a:latin typeface="Calibri" panose="020F0502020204030204" pitchFamily="34" charset="0"/>
                <a:cs typeface="Times New Roman" panose="02020603050405020304" pitchFamily="18" charset="0"/>
              </a:rPr>
              <a:t>n = 300</a:t>
            </a:r>
            <a:endParaRPr sz="2800" b="1" dirty="0">
              <a:latin typeface="Calibri" panose="020F0502020204030204" pitchFamily="34" charset="0"/>
              <a:ea typeface="Times New Roman" panose="02020603050405020304" pitchFamily="18" charset="0"/>
            </a:endParaRPr>
          </a:p>
        </p:txBody>
      </p:sp>
      <p:sp>
        <p:nvSpPr>
          <p:cNvPr id="92" name="Text Box 14">
            <a:extLst>
              <a:ext uri="{FF2B5EF4-FFF2-40B4-BE49-F238E27FC236}">
                <a16:creationId xmlns:a16="http://schemas.microsoft.com/office/drawing/2014/main" id="{038EB41E-0056-49C9-86A4-E2B25CEA2C0E}"/>
              </a:ext>
            </a:extLst>
          </p:cNvPr>
          <p:cNvSpPr txBox="1"/>
          <p:nvPr/>
        </p:nvSpPr>
        <p:spPr>
          <a:xfrm>
            <a:off x="15504000" y="4816134"/>
            <a:ext cx="1294900" cy="843626"/>
          </a:xfrm>
          <a:prstGeom prst="rect">
            <a:avLst/>
          </a:prstGeom>
          <a:noFill/>
          <a:ln w="9525">
            <a:noFill/>
          </a:ln>
        </p:spPr>
        <p:txBody>
          <a:bodyPr lIns="80197" tIns="40099" rIns="80197" bIns="40099">
            <a:spAutoFit/>
          </a:bodyPr>
          <a:lstStyle/>
          <a:p>
            <a:pPr algn="l">
              <a:lnSpc>
                <a:spcPct val="60000"/>
              </a:lnSpc>
              <a:spcBef>
                <a:spcPct val="50000"/>
              </a:spcBef>
            </a:pPr>
            <a:r>
              <a:rPr sz="2800" b="1" dirty="0">
                <a:latin typeface="Calibri" panose="020F0502020204030204" pitchFamily="34" charset="0"/>
                <a:cs typeface="Times New Roman" panose="02020603050405020304" pitchFamily="18" charset="0"/>
              </a:rPr>
              <a:t>I = 2A</a:t>
            </a:r>
          </a:p>
          <a:p>
            <a:pPr algn="l">
              <a:lnSpc>
                <a:spcPct val="60000"/>
              </a:lnSpc>
              <a:spcBef>
                <a:spcPct val="50000"/>
              </a:spcBef>
            </a:pPr>
            <a:r>
              <a:rPr sz="2800" b="1" dirty="0">
                <a:latin typeface="Calibri" panose="020F0502020204030204" pitchFamily="34" charset="0"/>
                <a:cs typeface="Times New Roman" panose="02020603050405020304" pitchFamily="18" charset="0"/>
              </a:rPr>
              <a:t>n = 300</a:t>
            </a:r>
            <a:endParaRPr sz="2800" b="1" dirty="0">
              <a:latin typeface="Calibri" panose="020F0502020204030204" pitchFamily="34" charset="0"/>
              <a:ea typeface="Times New Roman" panose="02020603050405020304" pitchFamily="18" charset="0"/>
            </a:endParaRPr>
          </a:p>
        </p:txBody>
      </p:sp>
      <p:sp>
        <p:nvSpPr>
          <p:cNvPr id="93" name="Text Box 19">
            <a:extLst>
              <a:ext uri="{FF2B5EF4-FFF2-40B4-BE49-F238E27FC236}">
                <a16:creationId xmlns:a16="http://schemas.microsoft.com/office/drawing/2014/main" id="{B3FE008C-9C5B-4761-95E0-29719D70E577}"/>
              </a:ext>
            </a:extLst>
          </p:cNvPr>
          <p:cNvSpPr txBox="1"/>
          <p:nvPr/>
        </p:nvSpPr>
        <p:spPr>
          <a:xfrm>
            <a:off x="10265545" y="3560945"/>
            <a:ext cx="533525" cy="511868"/>
          </a:xfrm>
          <a:prstGeom prst="rect">
            <a:avLst/>
          </a:prstGeom>
          <a:noFill/>
          <a:ln w="9525">
            <a:noFill/>
          </a:ln>
        </p:spPr>
        <p:txBody>
          <a:bodyPr lIns="80197" tIns="40099" rIns="80197" bIns="40099">
            <a:spAutoFit/>
          </a:bodyPr>
          <a:lstStyle/>
          <a:p>
            <a:pPr algn="l">
              <a:spcBef>
                <a:spcPct val="50000"/>
              </a:spcBef>
            </a:pPr>
            <a:r>
              <a:rPr sz="2800" b="1" dirty="0">
                <a:latin typeface="Calibri" panose="020F0502020204030204" pitchFamily="34" charset="0"/>
                <a:cs typeface="Times New Roman" panose="02020603050405020304" pitchFamily="18" charset="0"/>
              </a:rPr>
              <a:t>c.</a:t>
            </a:r>
            <a:endParaRPr sz="2800" b="1" dirty="0">
              <a:latin typeface="Calibri" panose="020F0502020204030204" pitchFamily="34" charset="0"/>
              <a:ea typeface="Times New Roman" panose="02020603050405020304" pitchFamily="18" charset="0"/>
            </a:endParaRPr>
          </a:p>
        </p:txBody>
      </p:sp>
      <p:sp>
        <p:nvSpPr>
          <p:cNvPr id="94" name="Text Box 20">
            <a:extLst>
              <a:ext uri="{FF2B5EF4-FFF2-40B4-BE49-F238E27FC236}">
                <a16:creationId xmlns:a16="http://schemas.microsoft.com/office/drawing/2014/main" id="{012E1834-7127-4C53-BE47-69C2E960F3CF}"/>
              </a:ext>
            </a:extLst>
          </p:cNvPr>
          <p:cNvSpPr txBox="1"/>
          <p:nvPr/>
        </p:nvSpPr>
        <p:spPr>
          <a:xfrm>
            <a:off x="14100294" y="3331373"/>
            <a:ext cx="533525" cy="511868"/>
          </a:xfrm>
          <a:prstGeom prst="rect">
            <a:avLst/>
          </a:prstGeom>
          <a:noFill/>
          <a:ln w="9525">
            <a:noFill/>
          </a:ln>
        </p:spPr>
        <p:txBody>
          <a:bodyPr lIns="80197" tIns="40099" rIns="80197" bIns="40099">
            <a:spAutoFit/>
          </a:bodyPr>
          <a:lstStyle/>
          <a:p>
            <a:pPr algn="l">
              <a:spcBef>
                <a:spcPct val="50000"/>
              </a:spcBef>
            </a:pPr>
            <a:r>
              <a:rPr sz="2800" b="1" dirty="0">
                <a:latin typeface="Calibri" panose="020F0502020204030204" pitchFamily="34" charset="0"/>
                <a:cs typeface="Times New Roman" panose="02020603050405020304" pitchFamily="18" charset="0"/>
              </a:rPr>
              <a:t>d.</a:t>
            </a:r>
            <a:endParaRPr sz="2800" dirty="0">
              <a:latin typeface="Calibri" panose="020F0502020204030204" pitchFamily="34" charset="0"/>
            </a:endParaRPr>
          </a:p>
        </p:txBody>
      </p:sp>
      <p:pic>
        <p:nvPicPr>
          <p:cNvPr id="95" name="Picture 6" descr="cuondayloisatdai500_2007">
            <a:extLst>
              <a:ext uri="{FF2B5EF4-FFF2-40B4-BE49-F238E27FC236}">
                <a16:creationId xmlns:a16="http://schemas.microsoft.com/office/drawing/2014/main" id="{53EE0D5A-65C5-44D9-A5F2-B1CA3E3C3E8E}"/>
              </a:ext>
            </a:extLst>
          </p:cNvPr>
          <p:cNvPicPr preferRelativeResize="0"/>
          <p:nvPr/>
        </p:nvPicPr>
        <p:blipFill>
          <a:blip r:embed="rId4"/>
          <a:srcRect l="39757" t="24792" r="39757" b="26120"/>
          <a:stretch>
            <a:fillRect/>
          </a:stretch>
        </p:blipFill>
        <p:spPr>
          <a:xfrm>
            <a:off x="2479406" y="6829876"/>
            <a:ext cx="3293518" cy="1761892"/>
          </a:xfrm>
          <a:prstGeom prst="rect">
            <a:avLst/>
          </a:prstGeom>
          <a:noFill/>
          <a:ln w="9525">
            <a:noFill/>
          </a:ln>
        </p:spPr>
      </p:pic>
      <p:sp>
        <p:nvSpPr>
          <p:cNvPr id="96" name="Text Box 11">
            <a:extLst>
              <a:ext uri="{FF2B5EF4-FFF2-40B4-BE49-F238E27FC236}">
                <a16:creationId xmlns:a16="http://schemas.microsoft.com/office/drawing/2014/main" id="{4197BF5F-A734-4FC9-AD64-B7709A17D1EE}"/>
              </a:ext>
            </a:extLst>
          </p:cNvPr>
          <p:cNvSpPr txBox="1"/>
          <p:nvPr/>
        </p:nvSpPr>
        <p:spPr>
          <a:xfrm>
            <a:off x="4013892" y="9018906"/>
            <a:ext cx="1295838" cy="843626"/>
          </a:xfrm>
          <a:prstGeom prst="rect">
            <a:avLst/>
          </a:prstGeom>
          <a:noFill/>
          <a:ln w="9525">
            <a:noFill/>
          </a:ln>
        </p:spPr>
        <p:txBody>
          <a:bodyPr lIns="80197" tIns="40099" rIns="80197" bIns="40099">
            <a:spAutoFit/>
          </a:bodyPr>
          <a:lstStyle/>
          <a:p>
            <a:pPr algn="l">
              <a:lnSpc>
                <a:spcPct val="60000"/>
              </a:lnSpc>
              <a:spcBef>
                <a:spcPct val="50000"/>
              </a:spcBef>
            </a:pPr>
            <a:r>
              <a:rPr sz="2800" b="1" dirty="0">
                <a:latin typeface="Calibri" panose="020F0502020204030204" pitchFamily="34" charset="0"/>
                <a:cs typeface="Times New Roman" panose="02020603050405020304" pitchFamily="18" charset="0"/>
              </a:rPr>
              <a:t>I = 1A</a:t>
            </a:r>
          </a:p>
          <a:p>
            <a:pPr algn="l">
              <a:lnSpc>
                <a:spcPct val="60000"/>
              </a:lnSpc>
              <a:spcBef>
                <a:spcPct val="50000"/>
              </a:spcBef>
            </a:pPr>
            <a:r>
              <a:rPr sz="2800" b="1" dirty="0">
                <a:latin typeface="Calibri" panose="020F0502020204030204" pitchFamily="34" charset="0"/>
                <a:cs typeface="Times New Roman" panose="02020603050405020304" pitchFamily="18" charset="0"/>
              </a:rPr>
              <a:t>n = 500</a:t>
            </a:r>
            <a:endParaRPr sz="2800" b="1" dirty="0">
              <a:latin typeface="Calibri" panose="020F0502020204030204" pitchFamily="34" charset="0"/>
              <a:ea typeface="Times New Roman" panose="02020603050405020304" pitchFamily="18" charset="0"/>
            </a:endParaRPr>
          </a:p>
        </p:txBody>
      </p:sp>
      <p:sp>
        <p:nvSpPr>
          <p:cNvPr id="97" name="Text Box 18">
            <a:extLst>
              <a:ext uri="{FF2B5EF4-FFF2-40B4-BE49-F238E27FC236}">
                <a16:creationId xmlns:a16="http://schemas.microsoft.com/office/drawing/2014/main" id="{F9C45693-9CA3-4071-8B25-78C109EC9482}"/>
              </a:ext>
            </a:extLst>
          </p:cNvPr>
          <p:cNvSpPr txBox="1"/>
          <p:nvPr/>
        </p:nvSpPr>
        <p:spPr>
          <a:xfrm>
            <a:off x="2610245" y="7279766"/>
            <a:ext cx="533525" cy="511868"/>
          </a:xfrm>
          <a:prstGeom prst="rect">
            <a:avLst/>
          </a:prstGeom>
          <a:noFill/>
          <a:ln w="9525">
            <a:noFill/>
          </a:ln>
        </p:spPr>
        <p:txBody>
          <a:bodyPr lIns="80197" tIns="40099" rIns="80197" bIns="40099">
            <a:spAutoFit/>
          </a:bodyPr>
          <a:lstStyle/>
          <a:p>
            <a:pPr algn="l">
              <a:spcBef>
                <a:spcPct val="50000"/>
              </a:spcBef>
            </a:pPr>
            <a:r>
              <a:rPr sz="2800" b="1" dirty="0">
                <a:latin typeface="Calibri" panose="020F0502020204030204" pitchFamily="34" charset="0"/>
                <a:cs typeface="Times New Roman" panose="02020603050405020304" pitchFamily="18" charset="0"/>
              </a:rPr>
              <a:t>b.</a:t>
            </a:r>
            <a:endParaRPr sz="2800" b="1" dirty="0">
              <a:latin typeface="Calibri" panose="020F0502020204030204" pitchFamily="34" charset="0"/>
              <a:ea typeface="Times New Roman" panose="02020603050405020304" pitchFamily="18" charset="0"/>
            </a:endParaRPr>
          </a:p>
        </p:txBody>
      </p:sp>
      <p:pic>
        <p:nvPicPr>
          <p:cNvPr id="98" name="Picture 4" descr="cuondayloisatdai300_2007">
            <a:extLst>
              <a:ext uri="{FF2B5EF4-FFF2-40B4-BE49-F238E27FC236}">
                <a16:creationId xmlns:a16="http://schemas.microsoft.com/office/drawing/2014/main" id="{1259BBFA-A640-4795-9CBE-75830D002C98}"/>
              </a:ext>
            </a:extLst>
          </p:cNvPr>
          <p:cNvPicPr preferRelativeResize="0"/>
          <p:nvPr/>
        </p:nvPicPr>
        <p:blipFill>
          <a:blip r:embed="rId6"/>
          <a:srcRect l="39757" t="24792" r="39757" b="26120"/>
          <a:stretch>
            <a:fillRect/>
          </a:stretch>
        </p:blipFill>
        <p:spPr>
          <a:xfrm>
            <a:off x="6711142" y="6808197"/>
            <a:ext cx="3588228" cy="1919550"/>
          </a:xfrm>
          <a:prstGeom prst="rect">
            <a:avLst/>
          </a:prstGeom>
          <a:noFill/>
          <a:ln w="9525">
            <a:noFill/>
          </a:ln>
        </p:spPr>
      </p:pic>
      <p:sp>
        <p:nvSpPr>
          <p:cNvPr id="99" name="Text Box 14">
            <a:extLst>
              <a:ext uri="{FF2B5EF4-FFF2-40B4-BE49-F238E27FC236}">
                <a16:creationId xmlns:a16="http://schemas.microsoft.com/office/drawing/2014/main" id="{2B1D90DA-E52B-4F7B-BC7C-9A058C9D5BA2}"/>
              </a:ext>
            </a:extLst>
          </p:cNvPr>
          <p:cNvSpPr txBox="1"/>
          <p:nvPr/>
        </p:nvSpPr>
        <p:spPr>
          <a:xfrm>
            <a:off x="8412449" y="8967441"/>
            <a:ext cx="1294900" cy="843626"/>
          </a:xfrm>
          <a:prstGeom prst="rect">
            <a:avLst/>
          </a:prstGeom>
          <a:noFill/>
          <a:ln w="9525">
            <a:noFill/>
          </a:ln>
        </p:spPr>
        <p:txBody>
          <a:bodyPr lIns="80197" tIns="40099" rIns="80197" bIns="40099">
            <a:spAutoFit/>
          </a:bodyPr>
          <a:lstStyle/>
          <a:p>
            <a:pPr algn="l">
              <a:lnSpc>
                <a:spcPct val="60000"/>
              </a:lnSpc>
              <a:spcBef>
                <a:spcPct val="50000"/>
              </a:spcBef>
            </a:pPr>
            <a:r>
              <a:rPr sz="2800" b="1" dirty="0">
                <a:latin typeface="Calibri" panose="020F0502020204030204" pitchFamily="34" charset="0"/>
                <a:cs typeface="Times New Roman" panose="02020603050405020304" pitchFamily="18" charset="0"/>
              </a:rPr>
              <a:t>I = 2A</a:t>
            </a:r>
          </a:p>
          <a:p>
            <a:pPr algn="l">
              <a:lnSpc>
                <a:spcPct val="60000"/>
              </a:lnSpc>
              <a:spcBef>
                <a:spcPct val="50000"/>
              </a:spcBef>
            </a:pPr>
            <a:r>
              <a:rPr sz="2800" b="1" dirty="0">
                <a:latin typeface="Calibri" panose="020F0502020204030204" pitchFamily="34" charset="0"/>
                <a:cs typeface="Times New Roman" panose="02020603050405020304" pitchFamily="18" charset="0"/>
              </a:rPr>
              <a:t>n = 300</a:t>
            </a:r>
            <a:endParaRPr sz="2800" b="1" dirty="0">
              <a:latin typeface="Calibri" panose="020F0502020204030204" pitchFamily="34" charset="0"/>
              <a:ea typeface="Times New Roman" panose="02020603050405020304" pitchFamily="18" charset="0"/>
            </a:endParaRPr>
          </a:p>
        </p:txBody>
      </p:sp>
      <p:sp>
        <p:nvSpPr>
          <p:cNvPr id="100" name="Text Box 20">
            <a:extLst>
              <a:ext uri="{FF2B5EF4-FFF2-40B4-BE49-F238E27FC236}">
                <a16:creationId xmlns:a16="http://schemas.microsoft.com/office/drawing/2014/main" id="{CD3388C5-39EC-4C31-AE7E-7DC6843B07DC}"/>
              </a:ext>
            </a:extLst>
          </p:cNvPr>
          <p:cNvSpPr txBox="1"/>
          <p:nvPr/>
        </p:nvSpPr>
        <p:spPr>
          <a:xfrm>
            <a:off x="7008743" y="7482680"/>
            <a:ext cx="533525" cy="511868"/>
          </a:xfrm>
          <a:prstGeom prst="rect">
            <a:avLst/>
          </a:prstGeom>
          <a:noFill/>
          <a:ln w="9525">
            <a:noFill/>
          </a:ln>
        </p:spPr>
        <p:txBody>
          <a:bodyPr lIns="80197" tIns="40099" rIns="80197" bIns="40099">
            <a:spAutoFit/>
          </a:bodyPr>
          <a:lstStyle/>
          <a:p>
            <a:pPr algn="l">
              <a:spcBef>
                <a:spcPct val="50000"/>
              </a:spcBef>
            </a:pPr>
            <a:r>
              <a:rPr sz="2800" b="1" dirty="0">
                <a:latin typeface="Calibri" panose="020F0502020204030204" pitchFamily="34" charset="0"/>
                <a:cs typeface="Times New Roman" panose="02020603050405020304" pitchFamily="18" charset="0"/>
              </a:rPr>
              <a:t>d.</a:t>
            </a:r>
            <a:endParaRPr sz="2800" dirty="0">
              <a:latin typeface="Calibri" panose="020F0502020204030204" pitchFamily="34" charset="0"/>
            </a:endParaRPr>
          </a:p>
        </p:txBody>
      </p:sp>
      <p:pic>
        <p:nvPicPr>
          <p:cNvPr id="101" name="Picture 3" descr="cuondayloisatda750_2007">
            <a:extLst>
              <a:ext uri="{FF2B5EF4-FFF2-40B4-BE49-F238E27FC236}">
                <a16:creationId xmlns:a16="http://schemas.microsoft.com/office/drawing/2014/main" id="{4BB665AE-D0DC-4EA5-A0AB-48FB1855925B}"/>
              </a:ext>
            </a:extLst>
          </p:cNvPr>
          <p:cNvPicPr preferRelativeResize="0"/>
          <p:nvPr/>
        </p:nvPicPr>
        <p:blipFill>
          <a:blip r:embed="rId7"/>
          <a:srcRect l="37709" t="19485" r="37708" b="19485"/>
          <a:stretch>
            <a:fillRect/>
          </a:stretch>
        </p:blipFill>
        <p:spPr>
          <a:xfrm>
            <a:off x="11509080" y="6738906"/>
            <a:ext cx="3842672" cy="2058132"/>
          </a:xfrm>
          <a:prstGeom prst="rect">
            <a:avLst/>
          </a:prstGeom>
          <a:noFill/>
          <a:ln w="9525">
            <a:noFill/>
          </a:ln>
        </p:spPr>
      </p:pic>
      <p:sp>
        <p:nvSpPr>
          <p:cNvPr id="102" name="Text Box 16">
            <a:extLst>
              <a:ext uri="{FF2B5EF4-FFF2-40B4-BE49-F238E27FC236}">
                <a16:creationId xmlns:a16="http://schemas.microsoft.com/office/drawing/2014/main" id="{B581CCA5-E42E-4823-BC39-B3B858F2C2B7}"/>
              </a:ext>
            </a:extLst>
          </p:cNvPr>
          <p:cNvSpPr txBox="1"/>
          <p:nvPr/>
        </p:nvSpPr>
        <p:spPr>
          <a:xfrm>
            <a:off x="12970013" y="8984705"/>
            <a:ext cx="1294900" cy="843626"/>
          </a:xfrm>
          <a:prstGeom prst="rect">
            <a:avLst/>
          </a:prstGeom>
          <a:noFill/>
          <a:ln w="9525">
            <a:noFill/>
          </a:ln>
        </p:spPr>
        <p:txBody>
          <a:bodyPr lIns="80197" tIns="40099" rIns="80197" bIns="40099">
            <a:spAutoFit/>
          </a:bodyPr>
          <a:lstStyle/>
          <a:p>
            <a:pPr algn="l">
              <a:lnSpc>
                <a:spcPct val="60000"/>
              </a:lnSpc>
              <a:spcBef>
                <a:spcPct val="50000"/>
              </a:spcBef>
            </a:pPr>
            <a:r>
              <a:rPr sz="2800" b="1" dirty="0">
                <a:latin typeface="Calibri" panose="020F0502020204030204" pitchFamily="34" charset="0"/>
                <a:cs typeface="Times New Roman" panose="02020603050405020304" pitchFamily="18" charset="0"/>
              </a:rPr>
              <a:t>I = 2A</a:t>
            </a:r>
          </a:p>
          <a:p>
            <a:pPr algn="l">
              <a:lnSpc>
                <a:spcPct val="60000"/>
              </a:lnSpc>
              <a:spcBef>
                <a:spcPct val="50000"/>
              </a:spcBef>
            </a:pPr>
            <a:r>
              <a:rPr sz="2800" b="1" dirty="0">
                <a:latin typeface="Calibri" panose="020F0502020204030204" pitchFamily="34" charset="0"/>
                <a:cs typeface="Times New Roman" panose="02020603050405020304" pitchFamily="18" charset="0"/>
              </a:rPr>
              <a:t>n = 750</a:t>
            </a:r>
            <a:endParaRPr sz="2800" b="1" dirty="0">
              <a:latin typeface="Calibri" panose="020F0502020204030204" pitchFamily="34" charset="0"/>
              <a:ea typeface="Times New Roman" panose="02020603050405020304" pitchFamily="18" charset="0"/>
            </a:endParaRPr>
          </a:p>
        </p:txBody>
      </p:sp>
      <p:sp>
        <p:nvSpPr>
          <p:cNvPr id="103" name="Text Box 23">
            <a:extLst>
              <a:ext uri="{FF2B5EF4-FFF2-40B4-BE49-F238E27FC236}">
                <a16:creationId xmlns:a16="http://schemas.microsoft.com/office/drawing/2014/main" id="{64579BE1-A5C5-4A8A-8D8B-E796A9E9A807}"/>
              </a:ext>
            </a:extLst>
          </p:cNvPr>
          <p:cNvSpPr txBox="1"/>
          <p:nvPr/>
        </p:nvSpPr>
        <p:spPr>
          <a:xfrm>
            <a:off x="12040148" y="7438147"/>
            <a:ext cx="533525" cy="511868"/>
          </a:xfrm>
          <a:prstGeom prst="rect">
            <a:avLst/>
          </a:prstGeom>
          <a:noFill/>
          <a:ln w="9525">
            <a:noFill/>
          </a:ln>
        </p:spPr>
        <p:txBody>
          <a:bodyPr lIns="80197" tIns="40099" rIns="80197" bIns="40099">
            <a:spAutoFit/>
          </a:bodyPr>
          <a:lstStyle/>
          <a:p>
            <a:pPr algn="l">
              <a:spcBef>
                <a:spcPct val="50000"/>
              </a:spcBef>
            </a:pPr>
            <a:r>
              <a:rPr sz="2800" b="1" dirty="0">
                <a:latin typeface="Calibri" panose="020F0502020204030204" pitchFamily="34" charset="0"/>
                <a:cs typeface="Times New Roman" panose="02020603050405020304" pitchFamily="18" charset="0"/>
              </a:rPr>
              <a:t>e.</a:t>
            </a:r>
            <a:endParaRPr sz="2800" dirty="0">
              <a:latin typeface="Calibri" panose="020F0502020204030204" pitchFamily="34" charset="0"/>
            </a:endParaRPr>
          </a:p>
        </p:txBody>
      </p:sp>
      <p:sp>
        <p:nvSpPr>
          <p:cNvPr id="6" name="Oval 5">
            <a:extLst>
              <a:ext uri="{FF2B5EF4-FFF2-40B4-BE49-F238E27FC236}">
                <a16:creationId xmlns:a16="http://schemas.microsoft.com/office/drawing/2014/main" id="{5EA3FC0B-8DE5-48F2-997E-39CF42362FD1}"/>
              </a:ext>
            </a:extLst>
          </p:cNvPr>
          <p:cNvSpPr/>
          <p:nvPr/>
        </p:nvSpPr>
        <p:spPr>
          <a:xfrm>
            <a:off x="5068020" y="2790479"/>
            <a:ext cx="987982" cy="9879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Oval 103">
            <a:extLst>
              <a:ext uri="{FF2B5EF4-FFF2-40B4-BE49-F238E27FC236}">
                <a16:creationId xmlns:a16="http://schemas.microsoft.com/office/drawing/2014/main" id="{D654EC11-A749-4636-AFC9-2CFEBDEAF328}"/>
              </a:ext>
            </a:extLst>
          </p:cNvPr>
          <p:cNvSpPr/>
          <p:nvPr/>
        </p:nvSpPr>
        <p:spPr>
          <a:xfrm>
            <a:off x="13973721" y="3122674"/>
            <a:ext cx="987982" cy="9879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Oval 104">
            <a:extLst>
              <a:ext uri="{FF2B5EF4-FFF2-40B4-BE49-F238E27FC236}">
                <a16:creationId xmlns:a16="http://schemas.microsoft.com/office/drawing/2014/main" id="{2FF361D8-E351-4A0A-ABF1-5C36A7C840B9}"/>
              </a:ext>
            </a:extLst>
          </p:cNvPr>
          <p:cNvSpPr/>
          <p:nvPr/>
        </p:nvSpPr>
        <p:spPr>
          <a:xfrm>
            <a:off x="11662539" y="7128506"/>
            <a:ext cx="987982" cy="9879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5348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1000"/>
                                        <p:tgtEl>
                                          <p:spTgt spid="104"/>
                                        </p:tgtEl>
                                      </p:cBhvr>
                                    </p:animEffect>
                                    <p:anim calcmode="lin" valueType="num">
                                      <p:cBhvr>
                                        <p:cTn id="15" dur="1000" fill="hold"/>
                                        <p:tgtEl>
                                          <p:spTgt spid="104"/>
                                        </p:tgtEl>
                                        <p:attrNameLst>
                                          <p:attrName>ppt_x</p:attrName>
                                        </p:attrNameLst>
                                      </p:cBhvr>
                                      <p:tavLst>
                                        <p:tav tm="0">
                                          <p:val>
                                            <p:strVal val="#ppt_x"/>
                                          </p:val>
                                        </p:tav>
                                        <p:tav tm="100000">
                                          <p:val>
                                            <p:strVal val="#ppt_x"/>
                                          </p:val>
                                        </p:tav>
                                      </p:tavLst>
                                    </p:anim>
                                    <p:anim calcmode="lin" valueType="num">
                                      <p:cBhvr>
                                        <p:cTn id="16"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1000"/>
                                        <p:tgtEl>
                                          <p:spTgt spid="105"/>
                                        </p:tgtEl>
                                      </p:cBhvr>
                                    </p:animEffect>
                                    <p:anim calcmode="lin" valueType="num">
                                      <p:cBhvr>
                                        <p:cTn id="22" dur="1000" fill="hold"/>
                                        <p:tgtEl>
                                          <p:spTgt spid="105"/>
                                        </p:tgtEl>
                                        <p:attrNameLst>
                                          <p:attrName>ppt_x</p:attrName>
                                        </p:attrNameLst>
                                      </p:cBhvr>
                                      <p:tavLst>
                                        <p:tav tm="0">
                                          <p:val>
                                            <p:strVal val="#ppt_x"/>
                                          </p:val>
                                        </p:tav>
                                        <p:tav tm="100000">
                                          <p:val>
                                            <p:strVal val="#ppt_x"/>
                                          </p:val>
                                        </p:tav>
                                      </p:tavLst>
                                    </p:anim>
                                    <p:anim calcmode="lin" valueType="num">
                                      <p:cBhvr>
                                        <p:cTn id="23"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4" grpId="0" animBg="1"/>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16783C-E788-47B1-8F8D-F09CE3AB3683}"/>
              </a:ext>
            </a:extLst>
          </p:cNvPr>
          <p:cNvSpPr/>
          <p:nvPr/>
        </p:nvSpPr>
        <p:spPr>
          <a:xfrm>
            <a:off x="457200" y="419100"/>
            <a:ext cx="17297400" cy="9448800"/>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488" name="Hộp Văn bản 1"/>
          <p:cNvSpPr txBox="1"/>
          <p:nvPr/>
        </p:nvSpPr>
        <p:spPr>
          <a:xfrm>
            <a:off x="2408522" y="1147107"/>
            <a:ext cx="12007215" cy="707886"/>
          </a:xfrm>
          <a:prstGeom prst="rect">
            <a:avLst/>
          </a:prstGeom>
          <a:noFill/>
          <a:ln w="9525">
            <a:noFill/>
          </a:ln>
        </p:spPr>
        <p:txBody>
          <a:bodyPr wrap="square">
            <a:spAutoFit/>
          </a:bodyPr>
          <a:lstStyle/>
          <a:p>
            <a:pPr algn="just" eaLnBrk="0" hangingPunct="0"/>
            <a:r>
              <a:rPr lang="vi-VN" altLang="x-none" sz="4000" b="1" i="1" dirty="0">
                <a:latin typeface="Calibri" panose="020F0502020204030204" pitchFamily="34" charset="0"/>
              </a:rPr>
              <a:t>* Các biện pháp bảo vệ môi trường:</a:t>
            </a:r>
            <a:endParaRPr lang="en-US" altLang="zh-CN" sz="4000" b="1" i="1">
              <a:latin typeface="Calibri" panose="020F0502020204030204" pitchFamily="34" charset="0"/>
              <a:ea typeface="SimSun" panose="02010600030101010101" pitchFamily="2" charset="-122"/>
            </a:endParaRPr>
          </a:p>
        </p:txBody>
      </p:sp>
      <p:sp>
        <p:nvSpPr>
          <p:cNvPr id="3" name="Hộp Văn bản 2"/>
          <p:cNvSpPr txBox="1"/>
          <p:nvPr/>
        </p:nvSpPr>
        <p:spPr>
          <a:xfrm>
            <a:off x="2396490" y="7200901"/>
            <a:ext cx="13634085" cy="1938992"/>
          </a:xfrm>
          <a:prstGeom prst="rect">
            <a:avLst/>
          </a:prstGeom>
          <a:noFill/>
          <a:ln w="9525">
            <a:noFill/>
          </a:ln>
        </p:spPr>
        <p:txBody>
          <a:bodyPr wrap="square">
            <a:spAutoFit/>
          </a:bodyPr>
          <a:lstStyle/>
          <a:p>
            <a:pPr algn="just" eaLnBrk="0" hangingPunct="0"/>
            <a:r>
              <a:rPr lang="vi-VN" altLang="x-none" sz="4000" dirty="0">
                <a:solidFill>
                  <a:srgbClr val="FF0000"/>
                </a:solidFill>
                <a:latin typeface="Calibri" panose="020F0502020204030204" pitchFamily="34" charset="0"/>
              </a:rPr>
              <a:t>- </a:t>
            </a:r>
            <a:r>
              <a:rPr lang="pt-BR" altLang="x-none" sz="4000" dirty="0">
                <a:solidFill>
                  <a:srgbClr val="FF0000"/>
                </a:solidFill>
                <a:latin typeface="Calibri" panose="020F0502020204030204" pitchFamily="34" charset="0"/>
              </a:rPr>
              <a:t>Trong các nh</a:t>
            </a:r>
            <a:r>
              <a:rPr lang="pt-BR" altLang="x-none" sz="4000" dirty="0">
                <a:solidFill>
                  <a:srgbClr val="FF0000"/>
                </a:solidFill>
                <a:latin typeface="Calibri" panose="020F0502020204030204" pitchFamily="34" charset="0"/>
                <a:ea typeface="Times New Roman" panose="02020603050405020304" pitchFamily="18" charset="0"/>
              </a:rPr>
              <a:t>à</a:t>
            </a:r>
            <a:r>
              <a:rPr lang="pt-BR" altLang="x-none" sz="4000" dirty="0">
                <a:solidFill>
                  <a:srgbClr val="FF0000"/>
                </a:solidFill>
                <a:latin typeface="Calibri" panose="020F0502020204030204" pitchFamily="34" charset="0"/>
              </a:rPr>
              <a:t> máy cơ khí, luyện kim có nhiều các bụi, v</a:t>
            </a:r>
            <a:r>
              <a:rPr lang="vi-VN" altLang="x-none" sz="4000" dirty="0">
                <a:solidFill>
                  <a:srgbClr val="FF0000"/>
                </a:solidFill>
                <a:latin typeface="Calibri" panose="020F0502020204030204" pitchFamily="34" charset="0"/>
              </a:rPr>
              <a:t>ụ</a:t>
            </a:r>
            <a:r>
              <a:rPr lang="pt-BR" altLang="x-none" sz="4000" dirty="0">
                <a:solidFill>
                  <a:srgbClr val="FF0000"/>
                </a:solidFill>
                <a:latin typeface="Calibri" panose="020F0502020204030204" pitchFamily="34" charset="0"/>
              </a:rPr>
              <a:t>n sắt, việc sử dụng các nam châm điện để thu gom bụi, v</a:t>
            </a:r>
            <a:r>
              <a:rPr lang="vi-VN" altLang="x-none" sz="4000" dirty="0">
                <a:solidFill>
                  <a:srgbClr val="FF0000"/>
                </a:solidFill>
                <a:latin typeface="Calibri" panose="020F0502020204030204" pitchFamily="34" charset="0"/>
              </a:rPr>
              <a:t>ụ</a:t>
            </a:r>
            <a:r>
              <a:rPr lang="pt-BR" altLang="x-none" sz="4000" dirty="0">
                <a:solidFill>
                  <a:srgbClr val="FF0000"/>
                </a:solidFill>
                <a:latin typeface="Calibri" panose="020F0502020204030204" pitchFamily="34" charset="0"/>
              </a:rPr>
              <a:t>n sắt l</a:t>
            </a:r>
            <a:r>
              <a:rPr lang="pt-BR" altLang="x-none" sz="4000" dirty="0">
                <a:solidFill>
                  <a:srgbClr val="FF0000"/>
                </a:solidFill>
                <a:latin typeface="Calibri" panose="020F0502020204030204" pitchFamily="34" charset="0"/>
                <a:ea typeface="Times New Roman" panose="02020603050405020304" pitchFamily="18" charset="0"/>
              </a:rPr>
              <a:t>à</a:t>
            </a:r>
            <a:r>
              <a:rPr lang="pt-BR" altLang="x-none" sz="4000" dirty="0">
                <a:solidFill>
                  <a:srgbClr val="FF0000"/>
                </a:solidFill>
                <a:latin typeface="Calibri" panose="020F0502020204030204" pitchFamily="34" charset="0"/>
              </a:rPr>
              <a:t>m sạch môi trường l</a:t>
            </a:r>
            <a:r>
              <a:rPr lang="pt-BR" altLang="x-none" sz="4000" dirty="0">
                <a:solidFill>
                  <a:srgbClr val="FF0000"/>
                </a:solidFill>
                <a:latin typeface="Calibri" panose="020F0502020204030204" pitchFamily="34" charset="0"/>
                <a:ea typeface="Times New Roman" panose="02020603050405020304" pitchFamily="18" charset="0"/>
              </a:rPr>
              <a:t>à</a:t>
            </a:r>
            <a:r>
              <a:rPr lang="pt-BR" altLang="x-none" sz="4000" dirty="0">
                <a:solidFill>
                  <a:srgbClr val="FF0000"/>
                </a:solidFill>
                <a:latin typeface="Calibri" panose="020F0502020204030204" pitchFamily="34" charset="0"/>
              </a:rPr>
              <a:t> một giải pháp hiệu quả</a:t>
            </a:r>
            <a:r>
              <a:rPr lang="vi-VN" altLang="x-none" sz="4000" dirty="0">
                <a:solidFill>
                  <a:srgbClr val="FF0000"/>
                </a:solidFill>
                <a:latin typeface="Calibri" panose="020F0502020204030204" pitchFamily="34" charset="0"/>
              </a:rPr>
              <a:t>.</a:t>
            </a:r>
            <a:endParaRPr lang="vi-VN" altLang="x-none" sz="4000" dirty="0">
              <a:solidFill>
                <a:srgbClr val="FF0000"/>
              </a:solidFill>
              <a:latin typeface="Calibri" panose="020F0502020204030204" pitchFamily="34" charset="0"/>
              <a:ea typeface="SimSun" panose="02010600030101010101" pitchFamily="2" charset="-122"/>
            </a:endParaRPr>
          </a:p>
        </p:txBody>
      </p:sp>
      <p:pic>
        <p:nvPicPr>
          <p:cNvPr id="74754" name="Picture 2" descr="Káº¿t quáº£ hÃ¬nh áº£nh cho HÃ¬nh áº£nh á»©ng dá»¥ng nam chÃ¢m Äiá»n"/>
          <p:cNvPicPr>
            <a:picLocks noChangeAspect="1"/>
          </p:cNvPicPr>
          <p:nvPr/>
        </p:nvPicPr>
        <p:blipFill>
          <a:blip r:embed="rId2"/>
          <a:stretch>
            <a:fillRect/>
          </a:stretch>
        </p:blipFill>
        <p:spPr>
          <a:xfrm>
            <a:off x="5562600" y="2040731"/>
            <a:ext cx="8129588" cy="4974432"/>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randombar(horizontal)">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26FC9-36DB-429B-B887-A8C224240A2B}"/>
              </a:ext>
            </a:extLst>
          </p:cNvPr>
          <p:cNvSpPr/>
          <p:nvPr/>
        </p:nvSpPr>
        <p:spPr>
          <a:xfrm>
            <a:off x="457200" y="419100"/>
            <a:ext cx="17297400" cy="9448800"/>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464" name="Hộp Văn bản 1"/>
          <p:cNvSpPr txBox="1">
            <a:spLocks noChangeArrowheads="1"/>
          </p:cNvSpPr>
          <p:nvPr/>
        </p:nvSpPr>
        <p:spPr bwMode="auto">
          <a:xfrm>
            <a:off x="1220391" y="638145"/>
            <a:ext cx="8555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3600" b="1">
                <a:latin typeface="Calibri" panose="020F0502020204030204" pitchFamily="34" charset="0"/>
                <a:cs typeface="Times New Roman" panose="02020603050405020304" pitchFamily="18" charset="0"/>
              </a:rPr>
              <a:t>* Các biện pháp bảo vệ môi trường:</a:t>
            </a:r>
            <a:endParaRPr lang="en-US" altLang="en-US" sz="3600" b="1">
              <a:latin typeface="Calibri" panose="020F0502020204030204" pitchFamily="34" charset="0"/>
              <a:cs typeface="Times New Roman" panose="02020603050405020304" pitchFamily="18" charset="0"/>
            </a:endParaRPr>
          </a:p>
        </p:txBody>
      </p:sp>
      <p:sp>
        <p:nvSpPr>
          <p:cNvPr id="24" name="Hộp Văn bản 23"/>
          <p:cNvSpPr txBox="1">
            <a:spLocks noChangeArrowheads="1"/>
          </p:cNvSpPr>
          <p:nvPr/>
        </p:nvSpPr>
        <p:spPr bwMode="auto">
          <a:xfrm>
            <a:off x="1220391" y="6084867"/>
            <a:ext cx="16230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sz="3600">
                <a:latin typeface="Calibri" panose="020F0502020204030204" pitchFamily="34" charset="0"/>
                <a:cs typeface="Times New Roman" panose="02020603050405020304" pitchFamily="18" charset="0"/>
              </a:rPr>
              <a:t>- </a:t>
            </a:r>
            <a:r>
              <a:rPr lang="pt-BR" altLang="en-US" sz="3600">
                <a:latin typeface="Calibri" panose="020F0502020204030204" pitchFamily="34" charset="0"/>
                <a:cs typeface="Times New Roman" panose="02020603050405020304" pitchFamily="18" charset="0"/>
              </a:rPr>
              <a:t>Loài chim bồ câu có một khả năng đặc biệt, đó là có thể xác định được phương hướng chính xác trong không gian.</a:t>
            </a:r>
            <a:endParaRPr lang="vi-VN" altLang="en-US" sz="3600">
              <a:latin typeface="Calibri" panose="020F0502020204030204" pitchFamily="34" charset="0"/>
              <a:cs typeface="Times New Roman" panose="02020603050405020304" pitchFamily="18" charset="0"/>
            </a:endParaRPr>
          </a:p>
          <a:p>
            <a:pPr algn="just">
              <a:spcBef>
                <a:spcPct val="0"/>
              </a:spcBef>
              <a:buFontTx/>
              <a:buNone/>
            </a:pPr>
            <a:r>
              <a:rPr lang="vi-VN" altLang="en-US" sz="3600">
                <a:latin typeface="Calibri" panose="020F0502020204030204" pitchFamily="34" charset="0"/>
                <a:cs typeface="Times New Roman" panose="02020603050405020304" pitchFamily="18" charset="0"/>
              </a:rPr>
              <a:t>- </a:t>
            </a:r>
            <a:r>
              <a:rPr lang="pt-BR" altLang="en-US" sz="3600">
                <a:latin typeface="Calibri" panose="020F0502020204030204" pitchFamily="34" charset="0"/>
                <a:cs typeface="Times New Roman" panose="02020603050405020304" pitchFamily="18" charset="0"/>
              </a:rPr>
              <a:t>Sở dĩ như vậy bởi vì trong não bộ của chim bồ câu có các hệ thống giống như la bàn, chúng được định hướng theo từ trường trái đất. Sự định hướng này có thể bị đảo lộn nếu trong môi trường có quá nhiều nguồn phát sóng điện từ. Vì vậy, bảo vệ môi trường tránh ảnh hưởng tiêu cực của sóng điện từ là góp phần bảo vệ thiên nhiên</a:t>
            </a:r>
            <a:r>
              <a:rPr lang="vi-VN" altLang="en-US" sz="3600">
                <a:latin typeface="Calibri" panose="020F0502020204030204" pitchFamily="34" charset="0"/>
                <a:cs typeface="Times New Roman" panose="02020603050405020304" pitchFamily="18" charset="0"/>
              </a:rPr>
              <a:t>.</a:t>
            </a:r>
            <a:endParaRPr lang="en-US" altLang="en-US" sz="3600">
              <a:latin typeface="Calibri" panose="020F0502020204030204" pitchFamily="34" charset="0"/>
              <a:cs typeface="Times New Roman" panose="02020603050405020304" pitchFamily="18" charset="0"/>
            </a:endParaRPr>
          </a:p>
        </p:txBody>
      </p:sp>
      <p:pic>
        <p:nvPicPr>
          <p:cNvPr id="5" name="Ảnh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082" y="1485900"/>
            <a:ext cx="1127521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352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p:cTn id="19"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14811" y="1972101"/>
            <a:ext cx="9022901" cy="93501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3615654" y="-2642814"/>
            <a:ext cx="5534692" cy="573543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653010">
            <a:off x="-2710651" y="-2116072"/>
            <a:ext cx="8774102" cy="9092333"/>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6806">
            <a:off x="-1451748" y="4448377"/>
            <a:ext cx="6599197" cy="68385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234702">
            <a:off x="1013423" y="-1136922"/>
            <a:ext cx="2628319" cy="2723647"/>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7134">
            <a:off x="16950340" y="6599166"/>
            <a:ext cx="1658546" cy="1718700"/>
          </a:xfrm>
          <a:prstGeom prst="rect">
            <a:avLst/>
          </a:prstGeom>
        </p:spPr>
      </p:pic>
      <p:grpSp>
        <p:nvGrpSpPr>
          <p:cNvPr id="8" name="Group 8"/>
          <p:cNvGrpSpPr/>
          <p:nvPr/>
        </p:nvGrpSpPr>
        <p:grpSpPr>
          <a:xfrm>
            <a:off x="-152400" y="1028700"/>
            <a:ext cx="1181100" cy="11811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345C"/>
            </a:solidFill>
          </p:spPr>
        </p:sp>
      </p:grpSp>
      <p:grpSp>
        <p:nvGrpSpPr>
          <p:cNvPr id="10" name="Group 10"/>
          <p:cNvGrpSpPr/>
          <p:nvPr/>
        </p:nvGrpSpPr>
        <p:grpSpPr>
          <a:xfrm>
            <a:off x="16687800" y="8686800"/>
            <a:ext cx="571500" cy="5715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345C"/>
            </a:solidFill>
          </p:spPr>
        </p:sp>
      </p:grpSp>
      <p:sp>
        <p:nvSpPr>
          <p:cNvPr id="13" name="TextBox 13"/>
          <p:cNvSpPr txBox="1"/>
          <p:nvPr/>
        </p:nvSpPr>
        <p:spPr>
          <a:xfrm>
            <a:off x="5263517" y="923203"/>
            <a:ext cx="7868050" cy="665567"/>
          </a:xfrm>
          <a:prstGeom prst="rect">
            <a:avLst/>
          </a:prstGeom>
        </p:spPr>
        <p:txBody>
          <a:bodyPr lIns="0" tIns="0" rIns="0" bIns="0" rtlCol="0" anchor="t">
            <a:spAutoFit/>
          </a:bodyPr>
          <a:lstStyle/>
          <a:p>
            <a:pPr algn="ctr">
              <a:lnSpc>
                <a:spcPts val="5040"/>
              </a:lnSpc>
            </a:pPr>
            <a:r>
              <a:rPr lang="en-US" sz="4800" b="1" u="sng" spc="420">
                <a:solidFill>
                  <a:srgbClr val="04345C"/>
                </a:solidFill>
                <a:latin typeface="Josefin Sans Regular Bold"/>
              </a:rPr>
              <a:t>KIỂM TRA BÀI CŨ</a:t>
            </a:r>
          </a:p>
        </p:txBody>
      </p:sp>
      <p:sp>
        <p:nvSpPr>
          <p:cNvPr id="15" name="Text Box 54" descr="Canvas">
            <a:extLst>
              <a:ext uri="{FF2B5EF4-FFF2-40B4-BE49-F238E27FC236}">
                <a16:creationId xmlns:a16="http://schemas.microsoft.com/office/drawing/2014/main" id="{F5D1F007-B328-4536-A0D0-6FC5E7BC0E3A}"/>
              </a:ext>
            </a:extLst>
          </p:cNvPr>
          <p:cNvSpPr txBox="1">
            <a:spLocks noChangeArrowheads="1"/>
          </p:cNvSpPr>
          <p:nvPr/>
        </p:nvSpPr>
        <p:spPr bwMode="auto">
          <a:xfrm>
            <a:off x="2139027" y="7769169"/>
            <a:ext cx="14454472" cy="1754326"/>
          </a:xfrm>
          <a:prstGeom prst="rect">
            <a:avLst/>
          </a:prstGeom>
          <a:solidFill>
            <a:schemeClr val="bg1"/>
          </a:solidFill>
          <a:ln>
            <a:noFill/>
          </a:ln>
          <a:effectLst/>
        </p:spPr>
        <p:txBody>
          <a:bodyPr wrap="square">
            <a:spAutoFit/>
          </a:bodyPr>
          <a:lstStyle/>
          <a:p>
            <a:pPr algn="just">
              <a:spcBef>
                <a:spcPct val="50000"/>
              </a:spcBef>
            </a:pPr>
            <a:r>
              <a:rPr lang="en-US" sz="3600" b="1" dirty="0" err="1">
                <a:solidFill>
                  <a:srgbClr val="04345C"/>
                </a:solidFill>
              </a:rPr>
              <a:t>Nắm</a:t>
            </a:r>
            <a:r>
              <a:rPr lang="en-US" sz="3600" b="1" dirty="0">
                <a:solidFill>
                  <a:srgbClr val="04345C"/>
                </a:solidFill>
              </a:rPr>
              <a:t> </a:t>
            </a:r>
            <a:r>
              <a:rPr lang="en-US" sz="3600" b="1" dirty="0" err="1">
                <a:solidFill>
                  <a:srgbClr val="04345C"/>
                </a:solidFill>
              </a:rPr>
              <a:t>bàn</a:t>
            </a:r>
            <a:r>
              <a:rPr lang="en-US" sz="3600" b="1" dirty="0">
                <a:solidFill>
                  <a:srgbClr val="04345C"/>
                </a:solidFill>
              </a:rPr>
              <a:t> </a:t>
            </a:r>
            <a:r>
              <a:rPr lang="en-US" sz="3600" b="1" dirty="0" err="1">
                <a:solidFill>
                  <a:srgbClr val="04345C"/>
                </a:solidFill>
              </a:rPr>
              <a:t>tay</a:t>
            </a:r>
            <a:r>
              <a:rPr lang="en-US" sz="3600" b="1" dirty="0">
                <a:solidFill>
                  <a:srgbClr val="04345C"/>
                </a:solidFill>
              </a:rPr>
              <a:t> </a:t>
            </a:r>
            <a:r>
              <a:rPr lang="en-US" sz="3600" b="1" dirty="0" err="1">
                <a:solidFill>
                  <a:srgbClr val="04345C"/>
                </a:solidFill>
              </a:rPr>
              <a:t>phải</a:t>
            </a:r>
            <a:r>
              <a:rPr lang="en-US" sz="3600" b="1" dirty="0">
                <a:solidFill>
                  <a:srgbClr val="04345C"/>
                </a:solidFill>
              </a:rPr>
              <a:t>, </a:t>
            </a:r>
            <a:r>
              <a:rPr lang="en-US" sz="3600" b="1" dirty="0" err="1">
                <a:solidFill>
                  <a:srgbClr val="04345C"/>
                </a:solidFill>
              </a:rPr>
              <a:t>rồi</a:t>
            </a:r>
            <a:r>
              <a:rPr lang="en-US" sz="3600" b="1" dirty="0">
                <a:solidFill>
                  <a:srgbClr val="04345C"/>
                </a:solidFill>
              </a:rPr>
              <a:t> </a:t>
            </a:r>
            <a:r>
              <a:rPr lang="en-US" sz="3600" b="1" dirty="0" err="1">
                <a:solidFill>
                  <a:srgbClr val="04345C"/>
                </a:solidFill>
              </a:rPr>
              <a:t>đặt</a:t>
            </a:r>
            <a:r>
              <a:rPr lang="en-US" sz="3600" b="1" dirty="0">
                <a:solidFill>
                  <a:srgbClr val="04345C"/>
                </a:solidFill>
              </a:rPr>
              <a:t> </a:t>
            </a:r>
            <a:r>
              <a:rPr lang="en-US" sz="3600" b="1" dirty="0" err="1">
                <a:solidFill>
                  <a:srgbClr val="04345C"/>
                </a:solidFill>
              </a:rPr>
              <a:t>sao</a:t>
            </a:r>
            <a:r>
              <a:rPr lang="en-US" sz="3600" b="1" dirty="0">
                <a:solidFill>
                  <a:srgbClr val="04345C"/>
                </a:solidFill>
              </a:rPr>
              <a:t> </a:t>
            </a:r>
            <a:r>
              <a:rPr lang="en-US" sz="3600" b="1" dirty="0" err="1">
                <a:solidFill>
                  <a:srgbClr val="04345C"/>
                </a:solidFill>
              </a:rPr>
              <a:t>cho</a:t>
            </a:r>
            <a:r>
              <a:rPr lang="en-US" sz="3600" b="1" dirty="0">
                <a:solidFill>
                  <a:srgbClr val="04345C"/>
                </a:solidFill>
              </a:rPr>
              <a:t> </a:t>
            </a:r>
            <a:r>
              <a:rPr lang="en-US" sz="3600" b="1" dirty="0" err="1">
                <a:solidFill>
                  <a:srgbClr val="04345C"/>
                </a:solidFill>
              </a:rPr>
              <a:t>bốn</a:t>
            </a:r>
            <a:r>
              <a:rPr lang="en-US" sz="3600" b="1" dirty="0">
                <a:solidFill>
                  <a:srgbClr val="04345C"/>
                </a:solidFill>
              </a:rPr>
              <a:t> </a:t>
            </a:r>
            <a:r>
              <a:rPr lang="en-US" sz="3600" b="1" dirty="0" err="1">
                <a:solidFill>
                  <a:srgbClr val="04345C"/>
                </a:solidFill>
              </a:rPr>
              <a:t>ngón</a:t>
            </a:r>
            <a:r>
              <a:rPr lang="en-US" sz="3600" b="1" dirty="0">
                <a:solidFill>
                  <a:srgbClr val="04345C"/>
                </a:solidFill>
              </a:rPr>
              <a:t> </a:t>
            </a:r>
            <a:r>
              <a:rPr lang="en-US" sz="3600" b="1" dirty="0" err="1">
                <a:solidFill>
                  <a:srgbClr val="04345C"/>
                </a:solidFill>
              </a:rPr>
              <a:t>tay</a:t>
            </a:r>
            <a:r>
              <a:rPr lang="en-US" sz="3600" b="1" dirty="0">
                <a:solidFill>
                  <a:srgbClr val="04345C"/>
                </a:solidFill>
              </a:rPr>
              <a:t> </a:t>
            </a:r>
            <a:r>
              <a:rPr lang="en-US" sz="3600" b="1" dirty="0" err="1">
                <a:solidFill>
                  <a:srgbClr val="04345C"/>
                </a:solidFill>
              </a:rPr>
              <a:t>hướng</a:t>
            </a:r>
            <a:r>
              <a:rPr lang="en-US" sz="3600" b="1" dirty="0">
                <a:solidFill>
                  <a:srgbClr val="04345C"/>
                </a:solidFill>
              </a:rPr>
              <a:t> </a:t>
            </a:r>
            <a:r>
              <a:rPr lang="en-US" sz="3600" b="1" dirty="0" err="1">
                <a:solidFill>
                  <a:srgbClr val="04345C"/>
                </a:solidFill>
              </a:rPr>
              <a:t>theo</a:t>
            </a:r>
            <a:r>
              <a:rPr lang="en-US" sz="3600" b="1" dirty="0">
                <a:solidFill>
                  <a:srgbClr val="04345C"/>
                </a:solidFill>
              </a:rPr>
              <a:t> </a:t>
            </a:r>
            <a:r>
              <a:rPr lang="en-US" sz="3600" b="1" dirty="0" err="1">
                <a:solidFill>
                  <a:srgbClr val="04345C"/>
                </a:solidFill>
              </a:rPr>
              <a:t>chiều</a:t>
            </a:r>
            <a:r>
              <a:rPr lang="en-US" sz="3600" b="1" dirty="0">
                <a:solidFill>
                  <a:srgbClr val="04345C"/>
                </a:solidFill>
              </a:rPr>
              <a:t> </a:t>
            </a:r>
            <a:r>
              <a:rPr lang="en-US" sz="3600" b="1" dirty="0" err="1">
                <a:solidFill>
                  <a:srgbClr val="04345C"/>
                </a:solidFill>
              </a:rPr>
              <a:t>dòng</a:t>
            </a:r>
            <a:r>
              <a:rPr lang="en-US" sz="3600" b="1" dirty="0">
                <a:solidFill>
                  <a:srgbClr val="04345C"/>
                </a:solidFill>
              </a:rPr>
              <a:t> </a:t>
            </a:r>
            <a:r>
              <a:rPr lang="en-US" sz="3600" b="1" dirty="0" err="1">
                <a:solidFill>
                  <a:srgbClr val="04345C"/>
                </a:solidFill>
              </a:rPr>
              <a:t>điện</a:t>
            </a:r>
            <a:r>
              <a:rPr lang="en-US" sz="3600" b="1" dirty="0">
                <a:solidFill>
                  <a:srgbClr val="04345C"/>
                </a:solidFill>
              </a:rPr>
              <a:t> qua </a:t>
            </a:r>
            <a:r>
              <a:rPr lang="en-US" sz="3600" b="1" dirty="0" err="1">
                <a:solidFill>
                  <a:srgbClr val="04345C"/>
                </a:solidFill>
              </a:rPr>
              <a:t>các</a:t>
            </a:r>
            <a:r>
              <a:rPr lang="en-US" sz="3600" b="1" dirty="0">
                <a:solidFill>
                  <a:srgbClr val="04345C"/>
                </a:solidFill>
              </a:rPr>
              <a:t> </a:t>
            </a:r>
            <a:r>
              <a:rPr lang="en-US" sz="3600" b="1" dirty="0" err="1">
                <a:solidFill>
                  <a:srgbClr val="04345C"/>
                </a:solidFill>
              </a:rPr>
              <a:t>vòng</a:t>
            </a:r>
            <a:r>
              <a:rPr lang="en-US" sz="3600" b="1" dirty="0">
                <a:solidFill>
                  <a:srgbClr val="04345C"/>
                </a:solidFill>
              </a:rPr>
              <a:t> </a:t>
            </a:r>
            <a:r>
              <a:rPr lang="en-US" sz="3600" b="1" dirty="0" err="1">
                <a:solidFill>
                  <a:srgbClr val="04345C"/>
                </a:solidFill>
              </a:rPr>
              <a:t>dây</a:t>
            </a:r>
            <a:r>
              <a:rPr lang="en-US" sz="3600" b="1" dirty="0">
                <a:solidFill>
                  <a:srgbClr val="04345C"/>
                </a:solidFill>
              </a:rPr>
              <a:t> </a:t>
            </a:r>
            <a:r>
              <a:rPr lang="en-US" sz="3600" b="1" dirty="0" err="1">
                <a:solidFill>
                  <a:srgbClr val="04345C"/>
                </a:solidFill>
              </a:rPr>
              <a:t>thì</a:t>
            </a:r>
            <a:r>
              <a:rPr lang="en-US" sz="3600" b="1" dirty="0">
                <a:solidFill>
                  <a:srgbClr val="04345C"/>
                </a:solidFill>
              </a:rPr>
              <a:t> </a:t>
            </a:r>
            <a:r>
              <a:rPr lang="en-US" sz="3600" b="1" dirty="0" err="1">
                <a:solidFill>
                  <a:srgbClr val="04345C"/>
                </a:solidFill>
              </a:rPr>
              <a:t>ngón</a:t>
            </a:r>
            <a:r>
              <a:rPr lang="en-US" sz="3600" b="1" dirty="0">
                <a:solidFill>
                  <a:srgbClr val="04345C"/>
                </a:solidFill>
              </a:rPr>
              <a:t> </a:t>
            </a:r>
            <a:r>
              <a:rPr lang="en-US" sz="3600" b="1" dirty="0" err="1">
                <a:solidFill>
                  <a:srgbClr val="04345C"/>
                </a:solidFill>
              </a:rPr>
              <a:t>tay</a:t>
            </a:r>
            <a:r>
              <a:rPr lang="en-US" sz="3600" b="1" dirty="0">
                <a:solidFill>
                  <a:srgbClr val="04345C"/>
                </a:solidFill>
              </a:rPr>
              <a:t> </a:t>
            </a:r>
            <a:r>
              <a:rPr lang="en-US" sz="3600" b="1" dirty="0" err="1">
                <a:solidFill>
                  <a:srgbClr val="04345C"/>
                </a:solidFill>
              </a:rPr>
              <a:t>cái</a:t>
            </a:r>
            <a:r>
              <a:rPr lang="en-US" sz="3600" b="1" dirty="0">
                <a:solidFill>
                  <a:srgbClr val="04345C"/>
                </a:solidFill>
              </a:rPr>
              <a:t> </a:t>
            </a:r>
            <a:r>
              <a:rPr lang="en-US" sz="3600" b="1" dirty="0" err="1">
                <a:solidFill>
                  <a:srgbClr val="04345C"/>
                </a:solidFill>
              </a:rPr>
              <a:t>choãi</a:t>
            </a:r>
            <a:r>
              <a:rPr lang="en-US" sz="3600" b="1" dirty="0">
                <a:solidFill>
                  <a:srgbClr val="04345C"/>
                </a:solidFill>
              </a:rPr>
              <a:t> </a:t>
            </a:r>
            <a:r>
              <a:rPr lang="en-US" sz="3600" b="1" dirty="0" err="1">
                <a:solidFill>
                  <a:srgbClr val="04345C"/>
                </a:solidFill>
              </a:rPr>
              <a:t>ra</a:t>
            </a:r>
            <a:r>
              <a:rPr lang="en-US" sz="3600" b="1" dirty="0">
                <a:solidFill>
                  <a:srgbClr val="04345C"/>
                </a:solidFill>
              </a:rPr>
              <a:t> </a:t>
            </a:r>
            <a:r>
              <a:rPr lang="en-US" sz="3600" b="1" dirty="0" err="1">
                <a:solidFill>
                  <a:srgbClr val="04345C"/>
                </a:solidFill>
              </a:rPr>
              <a:t>chỉ</a:t>
            </a:r>
            <a:r>
              <a:rPr lang="en-US" sz="3600" b="1" dirty="0">
                <a:solidFill>
                  <a:srgbClr val="04345C"/>
                </a:solidFill>
              </a:rPr>
              <a:t> </a:t>
            </a:r>
            <a:r>
              <a:rPr lang="en-US" sz="3600" b="1" dirty="0" err="1">
                <a:solidFill>
                  <a:srgbClr val="04345C"/>
                </a:solidFill>
              </a:rPr>
              <a:t>chiều</a:t>
            </a:r>
            <a:r>
              <a:rPr lang="en-US" sz="3600" b="1" dirty="0">
                <a:solidFill>
                  <a:srgbClr val="04345C"/>
                </a:solidFill>
              </a:rPr>
              <a:t> </a:t>
            </a:r>
            <a:r>
              <a:rPr lang="en-US" sz="3600" b="1" dirty="0" err="1">
                <a:solidFill>
                  <a:srgbClr val="04345C"/>
                </a:solidFill>
              </a:rPr>
              <a:t>của</a:t>
            </a:r>
            <a:r>
              <a:rPr lang="en-US" sz="3600" b="1" dirty="0">
                <a:solidFill>
                  <a:srgbClr val="04345C"/>
                </a:solidFill>
              </a:rPr>
              <a:t> </a:t>
            </a:r>
            <a:r>
              <a:rPr lang="en-US" sz="3600" b="1" dirty="0" err="1">
                <a:solidFill>
                  <a:srgbClr val="04345C"/>
                </a:solidFill>
              </a:rPr>
              <a:t>đường</a:t>
            </a:r>
            <a:r>
              <a:rPr lang="en-US" sz="3600" b="1" dirty="0">
                <a:solidFill>
                  <a:srgbClr val="04345C"/>
                </a:solidFill>
              </a:rPr>
              <a:t> </a:t>
            </a:r>
            <a:r>
              <a:rPr lang="en-US" sz="3600" b="1" dirty="0" err="1">
                <a:solidFill>
                  <a:srgbClr val="04345C"/>
                </a:solidFill>
              </a:rPr>
              <a:t>sức</a:t>
            </a:r>
            <a:r>
              <a:rPr lang="en-US" sz="3600" b="1" dirty="0">
                <a:solidFill>
                  <a:srgbClr val="04345C"/>
                </a:solidFill>
              </a:rPr>
              <a:t> </a:t>
            </a:r>
            <a:r>
              <a:rPr lang="en-US" sz="3600" b="1" dirty="0" err="1">
                <a:solidFill>
                  <a:srgbClr val="04345C"/>
                </a:solidFill>
              </a:rPr>
              <a:t>từ</a:t>
            </a:r>
            <a:r>
              <a:rPr lang="en-US" sz="3600" b="1" dirty="0">
                <a:solidFill>
                  <a:srgbClr val="04345C"/>
                </a:solidFill>
              </a:rPr>
              <a:t> </a:t>
            </a:r>
            <a:r>
              <a:rPr lang="en-US" sz="3600" b="1" dirty="0" err="1">
                <a:solidFill>
                  <a:srgbClr val="04345C"/>
                </a:solidFill>
              </a:rPr>
              <a:t>trong</a:t>
            </a:r>
            <a:r>
              <a:rPr lang="en-US" sz="3600" b="1" dirty="0">
                <a:solidFill>
                  <a:srgbClr val="04345C"/>
                </a:solidFill>
              </a:rPr>
              <a:t> </a:t>
            </a:r>
            <a:r>
              <a:rPr lang="en-US" sz="3600" b="1" dirty="0" err="1">
                <a:solidFill>
                  <a:srgbClr val="04345C"/>
                </a:solidFill>
              </a:rPr>
              <a:t>lòng</a:t>
            </a:r>
            <a:r>
              <a:rPr lang="en-US" sz="3600" b="1" dirty="0">
                <a:solidFill>
                  <a:srgbClr val="04345C"/>
                </a:solidFill>
              </a:rPr>
              <a:t> </a:t>
            </a:r>
            <a:r>
              <a:rPr lang="en-US" sz="3600" b="1" dirty="0" err="1">
                <a:solidFill>
                  <a:srgbClr val="04345C"/>
                </a:solidFill>
              </a:rPr>
              <a:t>ống</a:t>
            </a:r>
            <a:r>
              <a:rPr lang="en-US" sz="3600" b="1" dirty="0">
                <a:solidFill>
                  <a:srgbClr val="04345C"/>
                </a:solidFill>
              </a:rPr>
              <a:t> </a:t>
            </a:r>
            <a:r>
              <a:rPr lang="en-US" sz="3600" b="1" dirty="0" err="1">
                <a:solidFill>
                  <a:srgbClr val="04345C"/>
                </a:solidFill>
              </a:rPr>
              <a:t>dây</a:t>
            </a:r>
            <a:r>
              <a:rPr lang="en-US" sz="3600" b="1" dirty="0">
                <a:solidFill>
                  <a:srgbClr val="04345C"/>
                </a:solidFill>
              </a:rPr>
              <a:t>. </a:t>
            </a:r>
          </a:p>
        </p:txBody>
      </p:sp>
      <p:grpSp>
        <p:nvGrpSpPr>
          <p:cNvPr id="29" name="Group 28">
            <a:extLst>
              <a:ext uri="{FF2B5EF4-FFF2-40B4-BE49-F238E27FC236}">
                <a16:creationId xmlns:a16="http://schemas.microsoft.com/office/drawing/2014/main" id="{83135C17-0847-4FC5-956C-A617384BC851}"/>
              </a:ext>
            </a:extLst>
          </p:cNvPr>
          <p:cNvGrpSpPr/>
          <p:nvPr/>
        </p:nvGrpSpPr>
        <p:grpSpPr>
          <a:xfrm>
            <a:off x="5159687" y="4104957"/>
            <a:ext cx="7772400" cy="3733800"/>
            <a:chOff x="675640" y="2678430"/>
            <a:chExt cx="7772400" cy="3733800"/>
          </a:xfrm>
        </p:grpSpPr>
        <p:grpSp>
          <p:nvGrpSpPr>
            <p:cNvPr id="30" name="Group 3">
              <a:extLst>
                <a:ext uri="{FF2B5EF4-FFF2-40B4-BE49-F238E27FC236}">
                  <a16:creationId xmlns:a16="http://schemas.microsoft.com/office/drawing/2014/main" id="{AB546C16-8A17-411F-85E0-99812F35A0DD}"/>
                </a:ext>
              </a:extLst>
            </p:cNvPr>
            <p:cNvGrpSpPr/>
            <p:nvPr/>
          </p:nvGrpSpPr>
          <p:grpSpPr bwMode="auto">
            <a:xfrm>
              <a:off x="675640" y="2678430"/>
              <a:ext cx="7772400" cy="3733800"/>
              <a:chOff x="768" y="560"/>
              <a:chExt cx="2944" cy="2352"/>
            </a:xfrm>
          </p:grpSpPr>
          <p:sp>
            <p:nvSpPr>
              <p:cNvPr id="66" name="Line 4">
                <a:extLst>
                  <a:ext uri="{FF2B5EF4-FFF2-40B4-BE49-F238E27FC236}">
                    <a16:creationId xmlns:a16="http://schemas.microsoft.com/office/drawing/2014/main" id="{FF13C02B-B8C7-48A2-AB0E-43A1FAAF35BB}"/>
                  </a:ext>
                </a:extLst>
              </p:cNvPr>
              <p:cNvSpPr>
                <a:spLocks noChangeShapeType="1"/>
              </p:cNvSpPr>
              <p:nvPr/>
            </p:nvSpPr>
            <p:spPr bwMode="auto">
              <a:xfrm>
                <a:off x="806" y="1736"/>
                <a:ext cx="2874" cy="0"/>
              </a:xfrm>
              <a:prstGeom prst="line">
                <a:avLst/>
              </a:prstGeom>
              <a:noFill/>
              <a:ln w="6350">
                <a:solidFill>
                  <a:srgbClr val="FF00FF"/>
                </a:solidFill>
                <a:round/>
              </a:ln>
              <a:extLst>
                <a:ext uri="{909E8E84-426E-40DD-AFC4-6F175D3DCCD1}">
                  <a14:hiddenFill xmlns:a14="http://schemas.microsoft.com/office/drawing/2010/main">
                    <a:noFill/>
                  </a14:hiddenFill>
                </a:ext>
              </a:extLst>
            </p:spPr>
            <p:txBody>
              <a:bodyPr/>
              <a:lstStyle/>
              <a:p>
                <a:endParaRPr lang="en-US"/>
              </a:p>
            </p:txBody>
          </p:sp>
          <p:sp>
            <p:nvSpPr>
              <p:cNvPr id="67" name="Arc 5">
                <a:extLst>
                  <a:ext uri="{FF2B5EF4-FFF2-40B4-BE49-F238E27FC236}">
                    <a16:creationId xmlns:a16="http://schemas.microsoft.com/office/drawing/2014/main" id="{8E7BF833-9B6B-4CBF-9C59-6ED20D493FC3}"/>
                  </a:ext>
                </a:extLst>
              </p:cNvPr>
              <p:cNvSpPr/>
              <p:nvPr/>
            </p:nvSpPr>
            <p:spPr bwMode="auto">
              <a:xfrm rot="5400000">
                <a:off x="1916" y="-69"/>
                <a:ext cx="642" cy="2937"/>
              </a:xfrm>
              <a:custGeom>
                <a:avLst/>
                <a:gdLst>
                  <a:gd name="T0" fmla="*/ 0 w 21600"/>
                  <a:gd name="T1" fmla="*/ 0 h 39171"/>
                  <a:gd name="T2" fmla="*/ 0 w 21600"/>
                  <a:gd name="T3" fmla="*/ 1 h 39171"/>
                  <a:gd name="T4" fmla="*/ 0 w 21600"/>
                  <a:gd name="T5" fmla="*/ 1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6350">
                <a:solidFill>
                  <a:srgbClr val="FF00FF"/>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68" name="Arc 6">
                <a:extLst>
                  <a:ext uri="{FF2B5EF4-FFF2-40B4-BE49-F238E27FC236}">
                    <a16:creationId xmlns:a16="http://schemas.microsoft.com/office/drawing/2014/main" id="{8D2BDA15-B5D2-4AEE-8E36-3011EDDEACA1}"/>
                  </a:ext>
                </a:extLst>
              </p:cNvPr>
              <p:cNvSpPr/>
              <p:nvPr/>
            </p:nvSpPr>
            <p:spPr bwMode="auto">
              <a:xfrm rot="5400000">
                <a:off x="1647" y="-302"/>
                <a:ext cx="1146" cy="2870"/>
              </a:xfrm>
              <a:custGeom>
                <a:avLst/>
                <a:gdLst>
                  <a:gd name="T0" fmla="*/ 0 w 21600"/>
                  <a:gd name="T1" fmla="*/ 0 h 38277"/>
                  <a:gd name="T2" fmla="*/ 0 w 21600"/>
                  <a:gd name="T3" fmla="*/ 1 h 38277"/>
                  <a:gd name="T4" fmla="*/ 0 w 21600"/>
                  <a:gd name="T5" fmla="*/ 1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14:hiddenLine>
                </a:ext>
              </a:extLst>
            </p:spPr>
            <p:txBody>
              <a:bodyPr/>
              <a:lstStyle/>
              <a:p>
                <a:pPr algn="ctr"/>
                <a:endParaRPr lang="en-US" sz="1800">
                  <a:latin typeface="Arial" panose="020B0604020202020204" pitchFamily="34" charset="0"/>
                  <a:cs typeface="Arial" panose="020B0604020202020204" pitchFamily="34" charset="0"/>
                </a:endParaRPr>
              </a:p>
            </p:txBody>
          </p:sp>
          <p:sp>
            <p:nvSpPr>
              <p:cNvPr id="69" name="Arc 7">
                <a:extLst>
                  <a:ext uri="{FF2B5EF4-FFF2-40B4-BE49-F238E27FC236}">
                    <a16:creationId xmlns:a16="http://schemas.microsoft.com/office/drawing/2014/main" id="{00895E7A-7DC8-411B-ABD0-C3634C33D32E}"/>
                  </a:ext>
                </a:extLst>
              </p:cNvPr>
              <p:cNvSpPr/>
              <p:nvPr/>
            </p:nvSpPr>
            <p:spPr bwMode="auto">
              <a:xfrm rot="5400000">
                <a:off x="1776" y="79"/>
                <a:ext cx="925" cy="2299"/>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6350">
                <a:solidFill>
                  <a:srgbClr val="FF00FF"/>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70" name="Oval 8">
                <a:extLst>
                  <a:ext uri="{FF2B5EF4-FFF2-40B4-BE49-F238E27FC236}">
                    <a16:creationId xmlns:a16="http://schemas.microsoft.com/office/drawing/2014/main" id="{2B8456E1-DC73-41E7-8CEB-99F9FFC30E02}"/>
                  </a:ext>
                </a:extLst>
              </p:cNvPr>
              <p:cNvSpPr>
                <a:spLocks noChangeArrowheads="1"/>
              </p:cNvSpPr>
              <p:nvPr/>
            </p:nvSpPr>
            <p:spPr bwMode="auto">
              <a:xfrm>
                <a:off x="1352" y="737"/>
                <a:ext cx="1724" cy="931"/>
              </a:xfrm>
              <a:prstGeom prst="ellipse">
                <a:avLst/>
              </a:prstGeom>
              <a:noFill/>
              <a:ln w="6350">
                <a:solidFill>
                  <a:srgbClr val="FF00FF"/>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71" name="Oval 9">
                <a:extLst>
                  <a:ext uri="{FF2B5EF4-FFF2-40B4-BE49-F238E27FC236}">
                    <a16:creationId xmlns:a16="http://schemas.microsoft.com/office/drawing/2014/main" id="{394FB4C3-04BE-443D-9C9E-C5E04DD8BC17}"/>
                  </a:ext>
                </a:extLst>
              </p:cNvPr>
              <p:cNvSpPr>
                <a:spLocks noChangeArrowheads="1"/>
              </p:cNvSpPr>
              <p:nvPr/>
            </p:nvSpPr>
            <p:spPr bwMode="auto">
              <a:xfrm>
                <a:off x="1584" y="1126"/>
                <a:ext cx="1296" cy="525"/>
              </a:xfrm>
              <a:prstGeom prst="ellipse">
                <a:avLst/>
              </a:prstGeom>
              <a:noFill/>
              <a:ln w="6350">
                <a:solidFill>
                  <a:srgbClr val="FF00FF"/>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72" name="Line 10">
                <a:extLst>
                  <a:ext uri="{FF2B5EF4-FFF2-40B4-BE49-F238E27FC236}">
                    <a16:creationId xmlns:a16="http://schemas.microsoft.com/office/drawing/2014/main" id="{0D231557-7095-41B1-AC29-C93A2F9AB06D}"/>
                  </a:ext>
                </a:extLst>
              </p:cNvPr>
              <p:cNvSpPr>
                <a:spLocks noChangeShapeType="1"/>
              </p:cNvSpPr>
              <p:nvPr/>
            </p:nvSpPr>
            <p:spPr bwMode="auto">
              <a:xfrm flipV="1">
                <a:off x="814" y="1736"/>
                <a:ext cx="2873" cy="0"/>
              </a:xfrm>
              <a:prstGeom prst="line">
                <a:avLst/>
              </a:prstGeom>
              <a:noFill/>
              <a:ln w="6350">
                <a:solidFill>
                  <a:srgbClr val="FF00FF"/>
                </a:solidFill>
                <a:round/>
              </a:ln>
              <a:extLst>
                <a:ext uri="{909E8E84-426E-40DD-AFC4-6F175D3DCCD1}">
                  <a14:hiddenFill xmlns:a14="http://schemas.microsoft.com/office/drawing/2010/main">
                    <a:noFill/>
                  </a14:hiddenFill>
                </a:ext>
              </a:extLst>
            </p:spPr>
            <p:txBody>
              <a:bodyPr/>
              <a:lstStyle/>
              <a:p>
                <a:endParaRPr lang="en-US"/>
              </a:p>
            </p:txBody>
          </p:sp>
          <p:sp>
            <p:nvSpPr>
              <p:cNvPr id="73" name="Arc 11">
                <a:extLst>
                  <a:ext uri="{FF2B5EF4-FFF2-40B4-BE49-F238E27FC236}">
                    <a16:creationId xmlns:a16="http://schemas.microsoft.com/office/drawing/2014/main" id="{D475C3DD-E871-4408-81E7-B31D5922E0BE}"/>
                  </a:ext>
                </a:extLst>
              </p:cNvPr>
              <p:cNvSpPr/>
              <p:nvPr/>
            </p:nvSpPr>
            <p:spPr bwMode="auto">
              <a:xfrm rot="16200000" flipV="1">
                <a:off x="1923" y="604"/>
                <a:ext cx="642" cy="2936"/>
              </a:xfrm>
              <a:custGeom>
                <a:avLst/>
                <a:gdLst>
                  <a:gd name="T0" fmla="*/ 0 w 21600"/>
                  <a:gd name="T1" fmla="*/ 0 h 39171"/>
                  <a:gd name="T2" fmla="*/ 0 w 21600"/>
                  <a:gd name="T3" fmla="*/ 1 h 39171"/>
                  <a:gd name="T4" fmla="*/ 0 w 21600"/>
                  <a:gd name="T5" fmla="*/ 1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6350">
                <a:solidFill>
                  <a:srgbClr val="FF00FF"/>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74" name="Arc 12">
                <a:extLst>
                  <a:ext uri="{FF2B5EF4-FFF2-40B4-BE49-F238E27FC236}">
                    <a16:creationId xmlns:a16="http://schemas.microsoft.com/office/drawing/2014/main" id="{1878C2DF-03CD-461D-A3C1-D1DD238C5EBC}"/>
                  </a:ext>
                </a:extLst>
              </p:cNvPr>
              <p:cNvSpPr/>
              <p:nvPr/>
            </p:nvSpPr>
            <p:spPr bwMode="auto">
              <a:xfrm rot="16200000" flipV="1">
                <a:off x="1655" y="904"/>
                <a:ext cx="1146" cy="2869"/>
              </a:xfrm>
              <a:custGeom>
                <a:avLst/>
                <a:gdLst>
                  <a:gd name="T0" fmla="*/ 0 w 21600"/>
                  <a:gd name="T1" fmla="*/ 0 h 38277"/>
                  <a:gd name="T2" fmla="*/ 0 w 21600"/>
                  <a:gd name="T3" fmla="*/ 1 h 38277"/>
                  <a:gd name="T4" fmla="*/ 0 w 21600"/>
                  <a:gd name="T5" fmla="*/ 1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14:hiddenLine>
                </a:ext>
              </a:extLst>
            </p:spPr>
            <p:txBody>
              <a:bodyPr/>
              <a:lstStyle/>
              <a:p>
                <a:pPr algn="ctr"/>
                <a:endParaRPr lang="en-US" sz="1800">
                  <a:latin typeface="Arial" panose="020B0604020202020204" pitchFamily="34" charset="0"/>
                  <a:cs typeface="Arial" panose="020B0604020202020204" pitchFamily="34" charset="0"/>
                </a:endParaRPr>
              </a:p>
            </p:txBody>
          </p:sp>
          <p:sp>
            <p:nvSpPr>
              <p:cNvPr id="75" name="Arc 13">
                <a:extLst>
                  <a:ext uri="{FF2B5EF4-FFF2-40B4-BE49-F238E27FC236}">
                    <a16:creationId xmlns:a16="http://schemas.microsoft.com/office/drawing/2014/main" id="{7452D35B-41E7-45B8-953B-A89D5D8105F9}"/>
                  </a:ext>
                </a:extLst>
              </p:cNvPr>
              <p:cNvSpPr/>
              <p:nvPr/>
            </p:nvSpPr>
            <p:spPr bwMode="auto">
              <a:xfrm rot="16200000" flipV="1">
                <a:off x="1783" y="1095"/>
                <a:ext cx="925" cy="2298"/>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6350">
                <a:solidFill>
                  <a:srgbClr val="FF00FF"/>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76" name="Oval 14">
                <a:extLst>
                  <a:ext uri="{FF2B5EF4-FFF2-40B4-BE49-F238E27FC236}">
                    <a16:creationId xmlns:a16="http://schemas.microsoft.com/office/drawing/2014/main" id="{31401E53-50E7-4852-BC7B-99DFCCA35F0A}"/>
                  </a:ext>
                </a:extLst>
              </p:cNvPr>
              <p:cNvSpPr>
                <a:spLocks noChangeArrowheads="1"/>
              </p:cNvSpPr>
              <p:nvPr/>
            </p:nvSpPr>
            <p:spPr bwMode="auto">
              <a:xfrm flipV="1">
                <a:off x="1360" y="1804"/>
                <a:ext cx="1723" cy="884"/>
              </a:xfrm>
              <a:prstGeom prst="ellipse">
                <a:avLst/>
              </a:prstGeom>
              <a:noFill/>
              <a:ln w="6350">
                <a:solidFill>
                  <a:srgbClr val="FF00FF"/>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77" name="Oval 15">
                <a:extLst>
                  <a:ext uri="{FF2B5EF4-FFF2-40B4-BE49-F238E27FC236}">
                    <a16:creationId xmlns:a16="http://schemas.microsoft.com/office/drawing/2014/main" id="{0364C979-5AD1-4BFB-A7AA-D954B29AAA60}"/>
                  </a:ext>
                </a:extLst>
              </p:cNvPr>
              <p:cNvSpPr>
                <a:spLocks noChangeArrowheads="1"/>
              </p:cNvSpPr>
              <p:nvPr/>
            </p:nvSpPr>
            <p:spPr bwMode="auto">
              <a:xfrm flipV="1">
                <a:off x="1632" y="1821"/>
                <a:ext cx="1248" cy="531"/>
              </a:xfrm>
              <a:prstGeom prst="ellipse">
                <a:avLst/>
              </a:prstGeom>
              <a:noFill/>
              <a:ln w="6350">
                <a:solidFill>
                  <a:srgbClr val="FF00FF"/>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grpSp>
        <p:grpSp>
          <p:nvGrpSpPr>
            <p:cNvPr id="31" name="Group 16">
              <a:extLst>
                <a:ext uri="{FF2B5EF4-FFF2-40B4-BE49-F238E27FC236}">
                  <a16:creationId xmlns:a16="http://schemas.microsoft.com/office/drawing/2014/main" id="{62541696-F1A0-4A26-9275-CC58D2813837}"/>
                </a:ext>
              </a:extLst>
            </p:cNvPr>
            <p:cNvGrpSpPr/>
            <p:nvPr/>
          </p:nvGrpSpPr>
          <p:grpSpPr bwMode="auto">
            <a:xfrm>
              <a:off x="3149801" y="2958662"/>
              <a:ext cx="3507026" cy="2832538"/>
              <a:chOff x="521" y="1296"/>
              <a:chExt cx="2599" cy="2112"/>
            </a:xfrm>
          </p:grpSpPr>
          <p:sp>
            <p:nvSpPr>
              <p:cNvPr id="34" name="Arc 17">
                <a:extLst>
                  <a:ext uri="{FF2B5EF4-FFF2-40B4-BE49-F238E27FC236}">
                    <a16:creationId xmlns:a16="http://schemas.microsoft.com/office/drawing/2014/main" id="{BADDB706-E02E-4609-A19B-7387FDEDA6E4}"/>
                  </a:ext>
                </a:extLst>
              </p:cNvPr>
              <p:cNvSpPr/>
              <p:nvPr/>
            </p:nvSpPr>
            <p:spPr bwMode="auto">
              <a:xfrm>
                <a:off x="622" y="1754"/>
                <a:ext cx="277" cy="563"/>
              </a:xfrm>
              <a:custGeom>
                <a:avLst/>
                <a:gdLst>
                  <a:gd name="T0" fmla="*/ 0 w 25514"/>
                  <a:gd name="T1" fmla="*/ 0 h 23675"/>
                  <a:gd name="T2" fmla="*/ 0 w 25514"/>
                  <a:gd name="T3" fmla="*/ 0 h 23675"/>
                  <a:gd name="T4" fmla="*/ 0 w 25514"/>
                  <a:gd name="T5" fmla="*/ 0 h 23675"/>
                  <a:gd name="T6" fmla="*/ 0 60000 65536"/>
                  <a:gd name="T7" fmla="*/ 0 60000 65536"/>
                  <a:gd name="T8" fmla="*/ 0 60000 65536"/>
                  <a:gd name="T9" fmla="*/ 0 w 25514"/>
                  <a:gd name="T10" fmla="*/ 0 h 23675"/>
                  <a:gd name="T11" fmla="*/ 25514 w 25514"/>
                  <a:gd name="T12" fmla="*/ 23675 h 23675"/>
                </a:gdLst>
                <a:ahLst/>
                <a:cxnLst>
                  <a:cxn ang="T6">
                    <a:pos x="T0" y="T1"/>
                  </a:cxn>
                  <a:cxn ang="T7">
                    <a:pos x="T2" y="T3"/>
                  </a:cxn>
                  <a:cxn ang="T8">
                    <a:pos x="T4" y="T5"/>
                  </a:cxn>
                </a:cxnLst>
                <a:rect l="T9" t="T10" r="T11" b="T12"/>
                <a:pathLst>
                  <a:path w="25514" h="23675" fill="none" extrusionOk="0">
                    <a:moveTo>
                      <a:pt x="-1" y="357"/>
                    </a:moveTo>
                    <a:cubicBezTo>
                      <a:pt x="1291" y="119"/>
                      <a:pt x="2601" y="-1"/>
                      <a:pt x="3914" y="0"/>
                    </a:cubicBezTo>
                    <a:cubicBezTo>
                      <a:pt x="15843" y="0"/>
                      <a:pt x="25514" y="9670"/>
                      <a:pt x="25514" y="21600"/>
                    </a:cubicBezTo>
                    <a:cubicBezTo>
                      <a:pt x="25514" y="22292"/>
                      <a:pt x="25480" y="22985"/>
                      <a:pt x="25414" y="23675"/>
                    </a:cubicBezTo>
                  </a:path>
                  <a:path w="25514" h="23675" stroke="0" extrusionOk="0">
                    <a:moveTo>
                      <a:pt x="-1" y="357"/>
                    </a:moveTo>
                    <a:cubicBezTo>
                      <a:pt x="1291" y="119"/>
                      <a:pt x="2601" y="-1"/>
                      <a:pt x="3914" y="0"/>
                    </a:cubicBezTo>
                    <a:cubicBezTo>
                      <a:pt x="15843" y="0"/>
                      <a:pt x="25514" y="9670"/>
                      <a:pt x="25514" y="21600"/>
                    </a:cubicBezTo>
                    <a:cubicBezTo>
                      <a:pt x="25514" y="22292"/>
                      <a:pt x="25480" y="22985"/>
                      <a:pt x="25414" y="23675"/>
                    </a:cubicBezTo>
                    <a:lnTo>
                      <a:pt x="3914" y="21600"/>
                    </a:lnTo>
                    <a:close/>
                  </a:path>
                </a:pathLst>
              </a:custGeom>
              <a:noFill/>
              <a:ln w="57150">
                <a:solidFill>
                  <a:schemeClr val="tx2"/>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35" name="Arc 18">
                <a:extLst>
                  <a:ext uri="{FF2B5EF4-FFF2-40B4-BE49-F238E27FC236}">
                    <a16:creationId xmlns:a16="http://schemas.microsoft.com/office/drawing/2014/main" id="{490F07EC-8BB2-4276-B0E2-27858A7E623A}"/>
                  </a:ext>
                </a:extLst>
              </p:cNvPr>
              <p:cNvSpPr/>
              <p:nvPr/>
            </p:nvSpPr>
            <p:spPr bwMode="auto">
              <a:xfrm>
                <a:off x="867" y="1751"/>
                <a:ext cx="276" cy="1029"/>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57150">
                <a:solidFill>
                  <a:schemeClr val="tx2"/>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36" name="Arc 19">
                <a:extLst>
                  <a:ext uri="{FF2B5EF4-FFF2-40B4-BE49-F238E27FC236}">
                    <a16:creationId xmlns:a16="http://schemas.microsoft.com/office/drawing/2014/main" id="{727BD3ED-4813-458A-8355-B97687382606}"/>
                  </a:ext>
                </a:extLst>
              </p:cNvPr>
              <p:cNvSpPr/>
              <p:nvPr/>
            </p:nvSpPr>
            <p:spPr bwMode="auto">
              <a:xfrm>
                <a:off x="1113" y="1753"/>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57150">
                <a:solidFill>
                  <a:schemeClr val="tx2"/>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37" name="Arc 20">
                <a:extLst>
                  <a:ext uri="{FF2B5EF4-FFF2-40B4-BE49-F238E27FC236}">
                    <a16:creationId xmlns:a16="http://schemas.microsoft.com/office/drawing/2014/main" id="{9BE14F0E-61EB-4ED8-98ED-E21507E91BAB}"/>
                  </a:ext>
                </a:extLst>
              </p:cNvPr>
              <p:cNvSpPr/>
              <p:nvPr/>
            </p:nvSpPr>
            <p:spPr bwMode="auto">
              <a:xfrm>
                <a:off x="1359" y="1751"/>
                <a:ext cx="277" cy="1029"/>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57150">
                <a:solidFill>
                  <a:schemeClr val="tx2"/>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38" name="Arc 21">
                <a:extLst>
                  <a:ext uri="{FF2B5EF4-FFF2-40B4-BE49-F238E27FC236}">
                    <a16:creationId xmlns:a16="http://schemas.microsoft.com/office/drawing/2014/main" id="{D638CF43-0A30-4D99-BE59-7F49018EB47B}"/>
                  </a:ext>
                </a:extLst>
              </p:cNvPr>
              <p:cNvSpPr/>
              <p:nvPr/>
            </p:nvSpPr>
            <p:spPr bwMode="auto">
              <a:xfrm>
                <a:off x="1611" y="1747"/>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57150">
                <a:solidFill>
                  <a:schemeClr val="tx2"/>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39" name="Arc 22">
                <a:extLst>
                  <a:ext uri="{FF2B5EF4-FFF2-40B4-BE49-F238E27FC236}">
                    <a16:creationId xmlns:a16="http://schemas.microsoft.com/office/drawing/2014/main" id="{4BF7D1BE-8BC1-411E-95C3-379F13689B61}"/>
                  </a:ext>
                </a:extLst>
              </p:cNvPr>
              <p:cNvSpPr/>
              <p:nvPr/>
            </p:nvSpPr>
            <p:spPr bwMode="auto">
              <a:xfrm>
                <a:off x="1857" y="1749"/>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57150">
                <a:solidFill>
                  <a:schemeClr val="tx2"/>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40" name="Arc 23">
                <a:extLst>
                  <a:ext uri="{FF2B5EF4-FFF2-40B4-BE49-F238E27FC236}">
                    <a16:creationId xmlns:a16="http://schemas.microsoft.com/office/drawing/2014/main" id="{36B57F03-B783-4539-AB88-3EFE489EB2CE}"/>
                  </a:ext>
                </a:extLst>
              </p:cNvPr>
              <p:cNvSpPr/>
              <p:nvPr/>
            </p:nvSpPr>
            <p:spPr bwMode="auto">
              <a:xfrm>
                <a:off x="2104" y="1748"/>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57150">
                <a:solidFill>
                  <a:schemeClr val="tx2"/>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41" name="Arc 24">
                <a:extLst>
                  <a:ext uri="{FF2B5EF4-FFF2-40B4-BE49-F238E27FC236}">
                    <a16:creationId xmlns:a16="http://schemas.microsoft.com/office/drawing/2014/main" id="{D71FE7E1-09AD-4971-9639-8B0DD7AAB504}"/>
                  </a:ext>
                </a:extLst>
              </p:cNvPr>
              <p:cNvSpPr/>
              <p:nvPr/>
            </p:nvSpPr>
            <p:spPr bwMode="auto">
              <a:xfrm>
                <a:off x="2350" y="1753"/>
                <a:ext cx="278"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57150">
                <a:solidFill>
                  <a:schemeClr val="tx2"/>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42" name="Arc 25">
                <a:extLst>
                  <a:ext uri="{FF2B5EF4-FFF2-40B4-BE49-F238E27FC236}">
                    <a16:creationId xmlns:a16="http://schemas.microsoft.com/office/drawing/2014/main" id="{50BF1DE3-80FC-48EB-B684-D34D8F659886}"/>
                  </a:ext>
                </a:extLst>
              </p:cNvPr>
              <p:cNvSpPr/>
              <p:nvPr/>
            </p:nvSpPr>
            <p:spPr bwMode="auto">
              <a:xfrm>
                <a:off x="2597" y="1755"/>
                <a:ext cx="276"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57150">
                <a:solidFill>
                  <a:schemeClr val="tx2"/>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43" name="Arc 26">
                <a:extLst>
                  <a:ext uri="{FF2B5EF4-FFF2-40B4-BE49-F238E27FC236}">
                    <a16:creationId xmlns:a16="http://schemas.microsoft.com/office/drawing/2014/main" id="{6CF25712-A712-42BD-B8BE-979F7E7EAC4D}"/>
                  </a:ext>
                </a:extLst>
              </p:cNvPr>
              <p:cNvSpPr/>
              <p:nvPr/>
            </p:nvSpPr>
            <p:spPr bwMode="auto">
              <a:xfrm>
                <a:off x="2848" y="2200"/>
                <a:ext cx="272" cy="581"/>
              </a:xfrm>
              <a:custGeom>
                <a:avLst/>
                <a:gdLst>
                  <a:gd name="T0" fmla="*/ 0 w 25064"/>
                  <a:gd name="T1" fmla="*/ 0 h 24426"/>
                  <a:gd name="T2" fmla="*/ 0 w 25064"/>
                  <a:gd name="T3" fmla="*/ 0 h 24426"/>
                  <a:gd name="T4" fmla="*/ 0 w 25064"/>
                  <a:gd name="T5" fmla="*/ 0 h 24426"/>
                  <a:gd name="T6" fmla="*/ 0 60000 65536"/>
                  <a:gd name="T7" fmla="*/ 0 60000 65536"/>
                  <a:gd name="T8" fmla="*/ 0 60000 65536"/>
                  <a:gd name="T9" fmla="*/ 0 w 25064"/>
                  <a:gd name="T10" fmla="*/ 0 h 24426"/>
                  <a:gd name="T11" fmla="*/ 25064 w 25064"/>
                  <a:gd name="T12" fmla="*/ 24426 h 24426"/>
                </a:gdLst>
                <a:ahLst/>
                <a:cxnLst>
                  <a:cxn ang="T6">
                    <a:pos x="T0" y="T1"/>
                  </a:cxn>
                  <a:cxn ang="T7">
                    <a:pos x="T2" y="T3"/>
                  </a:cxn>
                  <a:cxn ang="T8">
                    <a:pos x="T4" y="T5"/>
                  </a:cxn>
                </a:cxnLst>
                <a:rect l="T9" t="T10" r="T11" b="T12"/>
                <a:pathLst>
                  <a:path w="25064" h="24426" fill="none" extrusionOk="0">
                    <a:moveTo>
                      <a:pt x="24878" y="-1"/>
                    </a:moveTo>
                    <a:cubicBezTo>
                      <a:pt x="25001" y="936"/>
                      <a:pt x="25064" y="1880"/>
                      <a:pt x="25064" y="2826"/>
                    </a:cubicBezTo>
                    <a:cubicBezTo>
                      <a:pt x="25064" y="14755"/>
                      <a:pt x="15393" y="24426"/>
                      <a:pt x="3464" y="24426"/>
                    </a:cubicBezTo>
                    <a:cubicBezTo>
                      <a:pt x="2303" y="24426"/>
                      <a:pt x="1145" y="24332"/>
                      <a:pt x="-1" y="24146"/>
                    </a:cubicBezTo>
                  </a:path>
                  <a:path w="25064" h="24426" stroke="0" extrusionOk="0">
                    <a:moveTo>
                      <a:pt x="24878" y="-1"/>
                    </a:moveTo>
                    <a:cubicBezTo>
                      <a:pt x="25001" y="936"/>
                      <a:pt x="25064" y="1880"/>
                      <a:pt x="25064" y="2826"/>
                    </a:cubicBezTo>
                    <a:cubicBezTo>
                      <a:pt x="25064" y="14755"/>
                      <a:pt x="15393" y="24426"/>
                      <a:pt x="3464" y="24426"/>
                    </a:cubicBezTo>
                    <a:cubicBezTo>
                      <a:pt x="2303" y="24426"/>
                      <a:pt x="1145" y="24332"/>
                      <a:pt x="-1" y="24146"/>
                    </a:cubicBezTo>
                    <a:lnTo>
                      <a:pt x="3464" y="2826"/>
                    </a:lnTo>
                    <a:close/>
                  </a:path>
                </a:pathLst>
              </a:custGeom>
              <a:noFill/>
              <a:ln w="57150">
                <a:solidFill>
                  <a:schemeClr val="tx2"/>
                </a:solidFill>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44" name="Arc 27">
                <a:extLst>
                  <a:ext uri="{FF2B5EF4-FFF2-40B4-BE49-F238E27FC236}">
                    <a16:creationId xmlns:a16="http://schemas.microsoft.com/office/drawing/2014/main" id="{439D0AA2-9710-4FF2-AB69-A2C476FA0961}"/>
                  </a:ext>
                </a:extLst>
              </p:cNvPr>
              <p:cNvSpPr/>
              <p:nvPr/>
            </p:nvSpPr>
            <p:spPr bwMode="auto">
              <a:xfrm rot="20957424" flipH="1">
                <a:off x="521" y="1761"/>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57150">
                <a:solidFill>
                  <a:schemeClr val="tx2"/>
                </a:solidFill>
                <a:prstDash val="dash"/>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45" name="Arc 28">
                <a:extLst>
                  <a:ext uri="{FF2B5EF4-FFF2-40B4-BE49-F238E27FC236}">
                    <a16:creationId xmlns:a16="http://schemas.microsoft.com/office/drawing/2014/main" id="{CDA36A68-ACCF-427D-9508-2B64E6CC096C}"/>
                  </a:ext>
                </a:extLst>
              </p:cNvPr>
              <p:cNvSpPr/>
              <p:nvPr/>
            </p:nvSpPr>
            <p:spPr bwMode="auto">
              <a:xfrm rot="20957424" flipH="1">
                <a:off x="773" y="1751"/>
                <a:ext cx="299" cy="106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57150">
                <a:solidFill>
                  <a:schemeClr val="tx2"/>
                </a:solidFill>
                <a:prstDash val="dash"/>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46" name="Arc 29">
                <a:extLst>
                  <a:ext uri="{FF2B5EF4-FFF2-40B4-BE49-F238E27FC236}">
                    <a16:creationId xmlns:a16="http://schemas.microsoft.com/office/drawing/2014/main" id="{67689E86-5CB5-4C70-BCD3-300F0704A2B5}"/>
                  </a:ext>
                </a:extLst>
              </p:cNvPr>
              <p:cNvSpPr/>
              <p:nvPr/>
            </p:nvSpPr>
            <p:spPr bwMode="auto">
              <a:xfrm rot="20957424" flipH="1">
                <a:off x="1013" y="1756"/>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57150">
                <a:solidFill>
                  <a:schemeClr val="tx2"/>
                </a:solidFill>
                <a:prstDash val="dash"/>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47" name="Arc 30">
                <a:extLst>
                  <a:ext uri="{FF2B5EF4-FFF2-40B4-BE49-F238E27FC236}">
                    <a16:creationId xmlns:a16="http://schemas.microsoft.com/office/drawing/2014/main" id="{78EF9FD3-BD3B-46ED-96A8-FE828B6116CF}"/>
                  </a:ext>
                </a:extLst>
              </p:cNvPr>
              <p:cNvSpPr/>
              <p:nvPr/>
            </p:nvSpPr>
            <p:spPr bwMode="auto">
              <a:xfrm rot="20957424" flipH="1">
                <a:off x="1259" y="1750"/>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57150">
                <a:solidFill>
                  <a:schemeClr val="tx2"/>
                </a:solidFill>
                <a:prstDash val="dash"/>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48" name="Arc 31">
                <a:extLst>
                  <a:ext uri="{FF2B5EF4-FFF2-40B4-BE49-F238E27FC236}">
                    <a16:creationId xmlns:a16="http://schemas.microsoft.com/office/drawing/2014/main" id="{D763A0E0-6B04-4EAB-B4A3-E8B55F3CE180}"/>
                  </a:ext>
                </a:extLst>
              </p:cNvPr>
              <p:cNvSpPr/>
              <p:nvPr/>
            </p:nvSpPr>
            <p:spPr bwMode="auto">
              <a:xfrm rot="20957424" flipH="1">
                <a:off x="1528" y="1756"/>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57150">
                <a:solidFill>
                  <a:schemeClr val="tx2"/>
                </a:solidFill>
                <a:prstDash val="dash"/>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49" name="Arc 32">
                <a:extLst>
                  <a:ext uri="{FF2B5EF4-FFF2-40B4-BE49-F238E27FC236}">
                    <a16:creationId xmlns:a16="http://schemas.microsoft.com/office/drawing/2014/main" id="{DADDFCFF-5B11-406B-B440-F0E75C2E2581}"/>
                  </a:ext>
                </a:extLst>
              </p:cNvPr>
              <p:cNvSpPr/>
              <p:nvPr/>
            </p:nvSpPr>
            <p:spPr bwMode="auto">
              <a:xfrm rot="20957424" flipH="1">
                <a:off x="1769" y="1744"/>
                <a:ext cx="300" cy="1062"/>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57150">
                <a:solidFill>
                  <a:schemeClr val="tx2"/>
                </a:solidFill>
                <a:prstDash val="dash"/>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50" name="Arc 33">
                <a:extLst>
                  <a:ext uri="{FF2B5EF4-FFF2-40B4-BE49-F238E27FC236}">
                    <a16:creationId xmlns:a16="http://schemas.microsoft.com/office/drawing/2014/main" id="{EB5AE6AB-77B9-4540-9953-983AA489CF35}"/>
                  </a:ext>
                </a:extLst>
              </p:cNvPr>
              <p:cNvSpPr/>
              <p:nvPr/>
            </p:nvSpPr>
            <p:spPr bwMode="auto">
              <a:xfrm rot="20957424" flipH="1">
                <a:off x="2015" y="1750"/>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57150">
                <a:solidFill>
                  <a:schemeClr val="tx2"/>
                </a:solidFill>
                <a:prstDash val="dash"/>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51" name="Arc 34">
                <a:extLst>
                  <a:ext uri="{FF2B5EF4-FFF2-40B4-BE49-F238E27FC236}">
                    <a16:creationId xmlns:a16="http://schemas.microsoft.com/office/drawing/2014/main" id="{0AD6E795-BB7F-4184-887A-EAED3BB7C123}"/>
                  </a:ext>
                </a:extLst>
              </p:cNvPr>
              <p:cNvSpPr/>
              <p:nvPr/>
            </p:nvSpPr>
            <p:spPr bwMode="auto">
              <a:xfrm rot="20957424" flipH="1">
                <a:off x="2262" y="1750"/>
                <a:ext cx="299"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57150">
                <a:solidFill>
                  <a:schemeClr val="tx2"/>
                </a:solidFill>
                <a:prstDash val="dash"/>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52" name="Arc 35">
                <a:extLst>
                  <a:ext uri="{FF2B5EF4-FFF2-40B4-BE49-F238E27FC236}">
                    <a16:creationId xmlns:a16="http://schemas.microsoft.com/office/drawing/2014/main" id="{C9F16579-A90B-4C2F-817F-F1AC988B6529}"/>
                  </a:ext>
                </a:extLst>
              </p:cNvPr>
              <p:cNvSpPr/>
              <p:nvPr/>
            </p:nvSpPr>
            <p:spPr bwMode="auto">
              <a:xfrm rot="20957424" flipH="1">
                <a:off x="2509" y="1750"/>
                <a:ext cx="298"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57150">
                <a:solidFill>
                  <a:schemeClr val="tx2"/>
                </a:solidFill>
                <a:prstDash val="dash"/>
                <a:round/>
              </a:ln>
              <a:extLst>
                <a:ext uri="{909E8E84-426E-40DD-AFC4-6F175D3DCCD1}">
                  <a14:hiddenFill xmlns:a14="http://schemas.microsoft.com/office/drawing/2010/main">
                    <a:solidFill>
                      <a:srgbClr val="FFFFFF"/>
                    </a:solidFill>
                  </a14:hiddenFill>
                </a:ext>
              </a:extLst>
            </p:spPr>
            <p:txBody>
              <a:bodyPr/>
              <a:lstStyle/>
              <a:p>
                <a:pPr algn="ctr"/>
                <a:endParaRPr lang="en-US" sz="1800">
                  <a:latin typeface="Arial" panose="020B0604020202020204" pitchFamily="34" charset="0"/>
                  <a:cs typeface="Arial" panose="020B0604020202020204" pitchFamily="34" charset="0"/>
                </a:endParaRPr>
              </a:p>
            </p:txBody>
          </p:sp>
          <p:sp>
            <p:nvSpPr>
              <p:cNvPr id="53" name="Line 36">
                <a:extLst>
                  <a:ext uri="{FF2B5EF4-FFF2-40B4-BE49-F238E27FC236}">
                    <a16:creationId xmlns:a16="http://schemas.microsoft.com/office/drawing/2014/main" id="{126DEA07-F0FF-40D7-86C6-70512777CEFE}"/>
                  </a:ext>
                </a:extLst>
              </p:cNvPr>
              <p:cNvSpPr>
                <a:spLocks noChangeShapeType="1"/>
              </p:cNvSpPr>
              <p:nvPr/>
            </p:nvSpPr>
            <p:spPr bwMode="auto">
              <a:xfrm flipV="1">
                <a:off x="3120" y="1296"/>
                <a:ext cx="0" cy="960"/>
              </a:xfrm>
              <a:prstGeom prst="line">
                <a:avLst/>
              </a:prstGeom>
              <a:noFill/>
              <a:ln w="57150">
                <a:solidFill>
                  <a:schemeClr val="tx2"/>
                </a:solidFill>
                <a:round/>
              </a:ln>
              <a:extLst>
                <a:ext uri="{909E8E84-426E-40DD-AFC4-6F175D3DCCD1}">
                  <a14:hiddenFill xmlns:a14="http://schemas.microsoft.com/office/drawing/2010/main">
                    <a:noFill/>
                  </a14:hiddenFill>
                </a:ext>
              </a:extLst>
            </p:spPr>
            <p:txBody>
              <a:bodyPr/>
              <a:lstStyle/>
              <a:p>
                <a:endParaRPr lang="en-US"/>
              </a:p>
            </p:txBody>
          </p:sp>
          <p:sp>
            <p:nvSpPr>
              <p:cNvPr id="54" name="Line 37">
                <a:extLst>
                  <a:ext uri="{FF2B5EF4-FFF2-40B4-BE49-F238E27FC236}">
                    <a16:creationId xmlns:a16="http://schemas.microsoft.com/office/drawing/2014/main" id="{6BBF5F59-50A2-47A1-924F-94BB2EE8BE91}"/>
                  </a:ext>
                </a:extLst>
              </p:cNvPr>
              <p:cNvSpPr>
                <a:spLocks noChangeShapeType="1"/>
              </p:cNvSpPr>
              <p:nvPr/>
            </p:nvSpPr>
            <p:spPr bwMode="auto">
              <a:xfrm flipV="1">
                <a:off x="899" y="2278"/>
                <a:ext cx="0" cy="1130"/>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55" name="Line 38">
                <a:extLst>
                  <a:ext uri="{FF2B5EF4-FFF2-40B4-BE49-F238E27FC236}">
                    <a16:creationId xmlns:a16="http://schemas.microsoft.com/office/drawing/2014/main" id="{2181FA76-9B2E-4254-8797-364BA14CBE94}"/>
                  </a:ext>
                </a:extLst>
              </p:cNvPr>
              <p:cNvSpPr>
                <a:spLocks noChangeShapeType="1"/>
              </p:cNvSpPr>
              <p:nvPr/>
            </p:nvSpPr>
            <p:spPr bwMode="auto">
              <a:xfrm>
                <a:off x="899" y="3069"/>
                <a:ext cx="0" cy="113"/>
              </a:xfrm>
              <a:prstGeom prst="line">
                <a:avLst/>
              </a:prstGeom>
              <a:noFill/>
              <a:ln w="57150">
                <a:solidFill>
                  <a:schemeClr val="tx2"/>
                </a:solidFill>
                <a:rou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6" name="Line 39">
                <a:extLst>
                  <a:ext uri="{FF2B5EF4-FFF2-40B4-BE49-F238E27FC236}">
                    <a16:creationId xmlns:a16="http://schemas.microsoft.com/office/drawing/2014/main" id="{F468993E-8804-4B2E-8DB1-7707AE739851}"/>
                  </a:ext>
                </a:extLst>
              </p:cNvPr>
              <p:cNvSpPr>
                <a:spLocks noChangeShapeType="1"/>
              </p:cNvSpPr>
              <p:nvPr/>
            </p:nvSpPr>
            <p:spPr bwMode="auto">
              <a:xfrm>
                <a:off x="899" y="2222"/>
                <a:ext cx="0" cy="113"/>
              </a:xfrm>
              <a:prstGeom prst="line">
                <a:avLst/>
              </a:prstGeom>
              <a:noFill/>
              <a:ln w="57150">
                <a:solidFill>
                  <a:schemeClr val="tx2"/>
                </a:solidFill>
                <a:rou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7" name="Line 40">
                <a:extLst>
                  <a:ext uri="{FF2B5EF4-FFF2-40B4-BE49-F238E27FC236}">
                    <a16:creationId xmlns:a16="http://schemas.microsoft.com/office/drawing/2014/main" id="{6F1D0B41-8C55-49AF-AE54-7ED0D35D13A3}"/>
                  </a:ext>
                </a:extLst>
              </p:cNvPr>
              <p:cNvSpPr>
                <a:spLocks noChangeShapeType="1"/>
              </p:cNvSpPr>
              <p:nvPr/>
            </p:nvSpPr>
            <p:spPr bwMode="auto">
              <a:xfrm>
                <a:off x="1143" y="2208"/>
                <a:ext cx="0" cy="113"/>
              </a:xfrm>
              <a:prstGeom prst="line">
                <a:avLst/>
              </a:prstGeom>
              <a:noFill/>
              <a:ln w="57150">
                <a:solidFill>
                  <a:schemeClr val="tx2"/>
                </a:solidFill>
                <a:rou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8" name="Line 41">
                <a:extLst>
                  <a:ext uri="{FF2B5EF4-FFF2-40B4-BE49-F238E27FC236}">
                    <a16:creationId xmlns:a16="http://schemas.microsoft.com/office/drawing/2014/main" id="{3ACAB632-1C33-4399-910B-85515AA73309}"/>
                  </a:ext>
                </a:extLst>
              </p:cNvPr>
              <p:cNvSpPr>
                <a:spLocks noChangeShapeType="1"/>
              </p:cNvSpPr>
              <p:nvPr/>
            </p:nvSpPr>
            <p:spPr bwMode="auto">
              <a:xfrm>
                <a:off x="1392" y="2222"/>
                <a:ext cx="0" cy="113"/>
              </a:xfrm>
              <a:prstGeom prst="line">
                <a:avLst/>
              </a:prstGeom>
              <a:noFill/>
              <a:ln w="57150">
                <a:solidFill>
                  <a:schemeClr val="tx2"/>
                </a:solidFill>
                <a:rou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9" name="Line 42">
                <a:extLst>
                  <a:ext uri="{FF2B5EF4-FFF2-40B4-BE49-F238E27FC236}">
                    <a16:creationId xmlns:a16="http://schemas.microsoft.com/office/drawing/2014/main" id="{8C525888-B28E-45E6-B432-F29B2E706093}"/>
                  </a:ext>
                </a:extLst>
              </p:cNvPr>
              <p:cNvSpPr>
                <a:spLocks noChangeShapeType="1"/>
              </p:cNvSpPr>
              <p:nvPr/>
            </p:nvSpPr>
            <p:spPr bwMode="auto">
              <a:xfrm>
                <a:off x="1635" y="2222"/>
                <a:ext cx="0" cy="113"/>
              </a:xfrm>
              <a:prstGeom prst="line">
                <a:avLst/>
              </a:prstGeom>
              <a:noFill/>
              <a:ln w="57150">
                <a:solidFill>
                  <a:schemeClr val="tx2"/>
                </a:solidFill>
                <a:rou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0" name="Line 43">
                <a:extLst>
                  <a:ext uri="{FF2B5EF4-FFF2-40B4-BE49-F238E27FC236}">
                    <a16:creationId xmlns:a16="http://schemas.microsoft.com/office/drawing/2014/main" id="{7773A705-3ABD-4A30-BF04-AA9355819DBB}"/>
                  </a:ext>
                </a:extLst>
              </p:cNvPr>
              <p:cNvSpPr>
                <a:spLocks noChangeShapeType="1"/>
              </p:cNvSpPr>
              <p:nvPr/>
            </p:nvSpPr>
            <p:spPr bwMode="auto">
              <a:xfrm>
                <a:off x="1886" y="2222"/>
                <a:ext cx="0" cy="113"/>
              </a:xfrm>
              <a:prstGeom prst="line">
                <a:avLst/>
              </a:prstGeom>
              <a:noFill/>
              <a:ln w="57150">
                <a:solidFill>
                  <a:schemeClr val="tx2"/>
                </a:solidFill>
                <a:rou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1" name="Line 44">
                <a:extLst>
                  <a:ext uri="{FF2B5EF4-FFF2-40B4-BE49-F238E27FC236}">
                    <a16:creationId xmlns:a16="http://schemas.microsoft.com/office/drawing/2014/main" id="{F74ED9B3-D2AA-472E-A60F-21F1720DFAD0}"/>
                  </a:ext>
                </a:extLst>
              </p:cNvPr>
              <p:cNvSpPr>
                <a:spLocks noChangeShapeType="1"/>
              </p:cNvSpPr>
              <p:nvPr/>
            </p:nvSpPr>
            <p:spPr bwMode="auto">
              <a:xfrm>
                <a:off x="2135" y="2222"/>
                <a:ext cx="0" cy="113"/>
              </a:xfrm>
              <a:prstGeom prst="line">
                <a:avLst/>
              </a:prstGeom>
              <a:noFill/>
              <a:ln w="57150">
                <a:solidFill>
                  <a:schemeClr val="tx2"/>
                </a:solidFill>
                <a:rou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2" name="Line 45">
                <a:extLst>
                  <a:ext uri="{FF2B5EF4-FFF2-40B4-BE49-F238E27FC236}">
                    <a16:creationId xmlns:a16="http://schemas.microsoft.com/office/drawing/2014/main" id="{011D36C1-2288-4D69-A427-4A74A3B9B2E0}"/>
                  </a:ext>
                </a:extLst>
              </p:cNvPr>
              <p:cNvSpPr>
                <a:spLocks noChangeShapeType="1"/>
              </p:cNvSpPr>
              <p:nvPr/>
            </p:nvSpPr>
            <p:spPr bwMode="auto">
              <a:xfrm>
                <a:off x="2380" y="2222"/>
                <a:ext cx="0" cy="113"/>
              </a:xfrm>
              <a:prstGeom prst="line">
                <a:avLst/>
              </a:prstGeom>
              <a:noFill/>
              <a:ln w="57150">
                <a:solidFill>
                  <a:schemeClr val="tx2"/>
                </a:solidFill>
                <a:rou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3" name="Line 46">
                <a:extLst>
                  <a:ext uri="{FF2B5EF4-FFF2-40B4-BE49-F238E27FC236}">
                    <a16:creationId xmlns:a16="http://schemas.microsoft.com/office/drawing/2014/main" id="{84590E53-DD42-459F-995F-407281F5FBE3}"/>
                  </a:ext>
                </a:extLst>
              </p:cNvPr>
              <p:cNvSpPr>
                <a:spLocks noChangeShapeType="1"/>
              </p:cNvSpPr>
              <p:nvPr/>
            </p:nvSpPr>
            <p:spPr bwMode="auto">
              <a:xfrm>
                <a:off x="2626" y="2222"/>
                <a:ext cx="0" cy="113"/>
              </a:xfrm>
              <a:prstGeom prst="line">
                <a:avLst/>
              </a:prstGeom>
              <a:noFill/>
              <a:ln w="57150">
                <a:solidFill>
                  <a:schemeClr val="tx2"/>
                </a:solidFill>
                <a:rou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4" name="Line 47">
                <a:extLst>
                  <a:ext uri="{FF2B5EF4-FFF2-40B4-BE49-F238E27FC236}">
                    <a16:creationId xmlns:a16="http://schemas.microsoft.com/office/drawing/2014/main" id="{913FD349-DD52-4B4D-8ED2-E8CF355FDA6D}"/>
                  </a:ext>
                </a:extLst>
              </p:cNvPr>
              <p:cNvSpPr>
                <a:spLocks noChangeShapeType="1"/>
              </p:cNvSpPr>
              <p:nvPr/>
            </p:nvSpPr>
            <p:spPr bwMode="auto">
              <a:xfrm>
                <a:off x="2869" y="2222"/>
                <a:ext cx="0" cy="113"/>
              </a:xfrm>
              <a:prstGeom prst="line">
                <a:avLst/>
              </a:prstGeom>
              <a:noFill/>
              <a:ln w="57150">
                <a:solidFill>
                  <a:schemeClr val="tx2"/>
                </a:solidFill>
                <a:rou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5" name="Line 48">
                <a:extLst>
                  <a:ext uri="{FF2B5EF4-FFF2-40B4-BE49-F238E27FC236}">
                    <a16:creationId xmlns:a16="http://schemas.microsoft.com/office/drawing/2014/main" id="{D12FC1E5-5120-4668-A702-9DACD9A4A20A}"/>
                  </a:ext>
                </a:extLst>
              </p:cNvPr>
              <p:cNvSpPr>
                <a:spLocks noChangeShapeType="1"/>
              </p:cNvSpPr>
              <p:nvPr/>
            </p:nvSpPr>
            <p:spPr bwMode="auto">
              <a:xfrm>
                <a:off x="3120" y="1657"/>
                <a:ext cx="0" cy="113"/>
              </a:xfrm>
              <a:prstGeom prst="line">
                <a:avLst/>
              </a:prstGeom>
              <a:noFill/>
              <a:ln w="57150">
                <a:solidFill>
                  <a:schemeClr val="tx2"/>
                </a:solidFill>
                <a:round/>
                <a:tailEnd type="stealth" w="lg" len="lg"/>
              </a:ln>
              <a:extLst>
                <a:ext uri="{909E8E84-426E-40DD-AFC4-6F175D3DCCD1}">
                  <a14:hiddenFill xmlns:a14="http://schemas.microsoft.com/office/drawing/2010/main">
                    <a:noFill/>
                  </a14:hiddenFill>
                </a:ext>
              </a:extLst>
            </p:spPr>
            <p:txBody>
              <a:bodyPr/>
              <a:lstStyle/>
              <a:p>
                <a:endParaRPr lang="en-US"/>
              </a:p>
            </p:txBody>
          </p:sp>
        </p:grpSp>
        <p:sp>
          <p:nvSpPr>
            <p:cNvPr id="32" name="Text Box 1">
              <a:extLst>
                <a:ext uri="{FF2B5EF4-FFF2-40B4-BE49-F238E27FC236}">
                  <a16:creationId xmlns:a16="http://schemas.microsoft.com/office/drawing/2014/main" id="{846EC961-ADD6-448D-AC5C-AA57F1C7A301}"/>
                </a:ext>
              </a:extLst>
            </p:cNvPr>
            <p:cNvSpPr txBox="1"/>
            <p:nvPr/>
          </p:nvSpPr>
          <p:spPr>
            <a:xfrm>
              <a:off x="3021330" y="4867275"/>
              <a:ext cx="539115" cy="706755"/>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A</a:t>
              </a:r>
            </a:p>
          </p:txBody>
        </p:sp>
        <p:sp>
          <p:nvSpPr>
            <p:cNvPr id="33" name="Text Box 2">
              <a:extLst>
                <a:ext uri="{FF2B5EF4-FFF2-40B4-BE49-F238E27FC236}">
                  <a16:creationId xmlns:a16="http://schemas.microsoft.com/office/drawing/2014/main" id="{33871C43-E9EF-4354-A35F-FF7E65041078}"/>
                </a:ext>
              </a:extLst>
            </p:cNvPr>
            <p:cNvSpPr txBox="1"/>
            <p:nvPr/>
          </p:nvSpPr>
          <p:spPr>
            <a:xfrm>
              <a:off x="6363335" y="4881880"/>
              <a:ext cx="539115" cy="706755"/>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B</a:t>
              </a:r>
            </a:p>
          </p:txBody>
        </p:sp>
      </p:grpSp>
      <p:sp>
        <p:nvSpPr>
          <p:cNvPr id="78" name="Text Box 53">
            <a:extLst>
              <a:ext uri="{FF2B5EF4-FFF2-40B4-BE49-F238E27FC236}">
                <a16:creationId xmlns:a16="http://schemas.microsoft.com/office/drawing/2014/main" id="{E703FB33-E1DD-42E1-B90B-BA9FDF96A06A}"/>
              </a:ext>
            </a:extLst>
          </p:cNvPr>
          <p:cNvSpPr txBox="1">
            <a:spLocks noChangeArrowheads="1"/>
          </p:cNvSpPr>
          <p:nvPr/>
        </p:nvSpPr>
        <p:spPr bwMode="auto">
          <a:xfrm>
            <a:off x="2604643" y="1746247"/>
            <a:ext cx="13064818" cy="1754326"/>
          </a:xfrm>
          <a:prstGeom prst="rect">
            <a:avLst/>
          </a:prstGeom>
          <a:solidFill>
            <a:schemeClr val="bg1"/>
          </a:solidFill>
          <a:ln>
            <a:noFill/>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r>
              <a:rPr lang="en-US" sz="3600" b="1" dirty="0" err="1">
                <a:solidFill>
                  <a:srgbClr val="04345C"/>
                </a:solidFill>
                <a:latin typeface="+mn-lt"/>
              </a:rPr>
              <a:t>Phát</a:t>
            </a:r>
            <a:r>
              <a:rPr lang="en-US" sz="3600" b="1" dirty="0">
                <a:solidFill>
                  <a:srgbClr val="04345C"/>
                </a:solidFill>
                <a:latin typeface="+mn-lt"/>
              </a:rPr>
              <a:t> </a:t>
            </a:r>
            <a:r>
              <a:rPr lang="en-US" sz="3600" b="1" dirty="0" err="1">
                <a:solidFill>
                  <a:srgbClr val="04345C"/>
                </a:solidFill>
                <a:latin typeface="+mn-lt"/>
              </a:rPr>
              <a:t>biểu</a:t>
            </a:r>
            <a:r>
              <a:rPr lang="en-US" sz="3600" b="1" dirty="0">
                <a:solidFill>
                  <a:srgbClr val="04345C"/>
                </a:solidFill>
                <a:latin typeface="+mn-lt"/>
              </a:rPr>
              <a:t> </a:t>
            </a:r>
            <a:r>
              <a:rPr lang="en-US" sz="3600" b="1" dirty="0" err="1">
                <a:solidFill>
                  <a:srgbClr val="04345C"/>
                </a:solidFill>
                <a:latin typeface="+mn-lt"/>
              </a:rPr>
              <a:t>quy</a:t>
            </a:r>
            <a:r>
              <a:rPr lang="en-US" sz="3600" b="1" dirty="0">
                <a:solidFill>
                  <a:srgbClr val="04345C"/>
                </a:solidFill>
                <a:latin typeface="+mn-lt"/>
              </a:rPr>
              <a:t> </a:t>
            </a:r>
            <a:r>
              <a:rPr lang="en-US" sz="3600" b="1" dirty="0" err="1">
                <a:solidFill>
                  <a:srgbClr val="04345C"/>
                </a:solidFill>
                <a:latin typeface="+mn-lt"/>
              </a:rPr>
              <a:t>tắc</a:t>
            </a:r>
            <a:r>
              <a:rPr lang="en-US" sz="3600" b="1" dirty="0">
                <a:solidFill>
                  <a:srgbClr val="04345C"/>
                </a:solidFill>
                <a:latin typeface="+mn-lt"/>
              </a:rPr>
              <a:t> </a:t>
            </a:r>
            <a:r>
              <a:rPr lang="en-US" sz="3600" b="1" dirty="0" err="1">
                <a:solidFill>
                  <a:srgbClr val="04345C"/>
                </a:solidFill>
                <a:latin typeface="+mn-lt"/>
              </a:rPr>
              <a:t>nắm</a:t>
            </a:r>
            <a:r>
              <a:rPr lang="en-US" sz="3600" b="1" dirty="0">
                <a:solidFill>
                  <a:srgbClr val="04345C"/>
                </a:solidFill>
                <a:latin typeface="+mn-lt"/>
              </a:rPr>
              <a:t> </a:t>
            </a:r>
            <a:r>
              <a:rPr lang="en-US" sz="3600" b="1" dirty="0" err="1">
                <a:solidFill>
                  <a:srgbClr val="04345C"/>
                </a:solidFill>
                <a:latin typeface="+mn-lt"/>
              </a:rPr>
              <a:t>tay</a:t>
            </a:r>
            <a:r>
              <a:rPr lang="en-US" sz="3600" b="1" dirty="0">
                <a:solidFill>
                  <a:srgbClr val="04345C"/>
                </a:solidFill>
                <a:latin typeface="+mn-lt"/>
              </a:rPr>
              <a:t> </a:t>
            </a:r>
            <a:r>
              <a:rPr lang="en-US" sz="3600" b="1" dirty="0" err="1">
                <a:solidFill>
                  <a:srgbClr val="04345C"/>
                </a:solidFill>
                <a:latin typeface="+mn-lt"/>
              </a:rPr>
              <a:t>phải</a:t>
            </a:r>
            <a:r>
              <a:rPr lang="en-US" sz="3600" b="1" dirty="0">
                <a:solidFill>
                  <a:srgbClr val="04345C"/>
                </a:solidFill>
                <a:latin typeface="+mn-lt"/>
              </a:rPr>
              <a:t>. </a:t>
            </a:r>
            <a:r>
              <a:rPr lang="en-US" sz="3600" b="1" dirty="0" err="1">
                <a:solidFill>
                  <a:srgbClr val="04345C"/>
                </a:solidFill>
                <a:latin typeface="+mn-lt"/>
              </a:rPr>
              <a:t>Hãy</a:t>
            </a:r>
            <a:r>
              <a:rPr lang="en-US" sz="3600" b="1" dirty="0">
                <a:solidFill>
                  <a:srgbClr val="04345C"/>
                </a:solidFill>
                <a:latin typeface="+mn-lt"/>
              </a:rPr>
              <a:t> </a:t>
            </a:r>
            <a:r>
              <a:rPr lang="en-US" sz="3600" b="1" dirty="0" err="1">
                <a:solidFill>
                  <a:srgbClr val="04345C"/>
                </a:solidFill>
                <a:latin typeface="+mn-lt"/>
              </a:rPr>
              <a:t>xác</a:t>
            </a:r>
            <a:r>
              <a:rPr lang="en-US" sz="3600" b="1" dirty="0">
                <a:solidFill>
                  <a:srgbClr val="04345C"/>
                </a:solidFill>
                <a:latin typeface="+mn-lt"/>
              </a:rPr>
              <a:t> </a:t>
            </a:r>
            <a:r>
              <a:rPr lang="en-US" sz="3600" b="1" dirty="0" err="1">
                <a:solidFill>
                  <a:srgbClr val="04345C"/>
                </a:solidFill>
                <a:latin typeface="+mn-lt"/>
              </a:rPr>
              <a:t>định</a:t>
            </a:r>
            <a:r>
              <a:rPr lang="en-US" sz="3600" b="1" dirty="0">
                <a:solidFill>
                  <a:srgbClr val="04345C"/>
                </a:solidFill>
                <a:latin typeface="+mn-lt"/>
              </a:rPr>
              <a:t> </a:t>
            </a:r>
            <a:r>
              <a:rPr lang="en-US" sz="3600" b="1" dirty="0" err="1">
                <a:solidFill>
                  <a:srgbClr val="04345C"/>
                </a:solidFill>
                <a:latin typeface="+mn-lt"/>
              </a:rPr>
              <a:t>chiều</a:t>
            </a:r>
            <a:r>
              <a:rPr lang="en-US" sz="3600" b="1" dirty="0">
                <a:solidFill>
                  <a:srgbClr val="04345C"/>
                </a:solidFill>
                <a:latin typeface="+mn-lt"/>
              </a:rPr>
              <a:t> </a:t>
            </a:r>
            <a:r>
              <a:rPr lang="en-US" sz="3600" b="1" dirty="0" err="1">
                <a:solidFill>
                  <a:srgbClr val="04345C"/>
                </a:solidFill>
                <a:latin typeface="+mn-lt"/>
              </a:rPr>
              <a:t>của</a:t>
            </a:r>
            <a:r>
              <a:rPr lang="en-US" sz="3600" b="1" dirty="0">
                <a:solidFill>
                  <a:srgbClr val="04345C"/>
                </a:solidFill>
                <a:latin typeface="+mn-lt"/>
              </a:rPr>
              <a:t> </a:t>
            </a:r>
            <a:r>
              <a:rPr lang="en-US" sz="3600" b="1" dirty="0" err="1">
                <a:solidFill>
                  <a:srgbClr val="04345C"/>
                </a:solidFill>
                <a:latin typeface="+mn-lt"/>
              </a:rPr>
              <a:t>đường</a:t>
            </a:r>
            <a:r>
              <a:rPr lang="en-US" sz="3600" b="1" dirty="0">
                <a:solidFill>
                  <a:srgbClr val="04345C"/>
                </a:solidFill>
                <a:latin typeface="+mn-lt"/>
              </a:rPr>
              <a:t> </a:t>
            </a:r>
            <a:r>
              <a:rPr lang="en-US" sz="3600" b="1" dirty="0" err="1">
                <a:solidFill>
                  <a:srgbClr val="04345C"/>
                </a:solidFill>
                <a:latin typeface="+mn-lt"/>
              </a:rPr>
              <a:t>sức</a:t>
            </a:r>
            <a:r>
              <a:rPr lang="en-US" sz="3600" b="1" dirty="0">
                <a:solidFill>
                  <a:srgbClr val="04345C"/>
                </a:solidFill>
                <a:latin typeface="+mn-lt"/>
              </a:rPr>
              <a:t> </a:t>
            </a:r>
            <a:r>
              <a:rPr lang="en-US" sz="3600" b="1" dirty="0" err="1">
                <a:solidFill>
                  <a:srgbClr val="04345C"/>
                </a:solidFill>
                <a:latin typeface="+mn-lt"/>
              </a:rPr>
              <a:t>từ</a:t>
            </a:r>
            <a:r>
              <a:rPr lang="en-US" sz="3600" b="1" dirty="0">
                <a:solidFill>
                  <a:srgbClr val="04345C"/>
                </a:solidFill>
                <a:latin typeface="+mn-lt"/>
              </a:rPr>
              <a:t> </a:t>
            </a:r>
            <a:r>
              <a:rPr lang="en-US" sz="3600" b="1" dirty="0" err="1">
                <a:solidFill>
                  <a:srgbClr val="04345C"/>
                </a:solidFill>
                <a:latin typeface="+mn-lt"/>
              </a:rPr>
              <a:t>trong</a:t>
            </a:r>
            <a:r>
              <a:rPr lang="en-US" sz="3600" b="1" dirty="0">
                <a:solidFill>
                  <a:srgbClr val="04345C"/>
                </a:solidFill>
                <a:latin typeface="+mn-lt"/>
              </a:rPr>
              <a:t> </a:t>
            </a:r>
            <a:r>
              <a:rPr lang="en-US" sz="3600" b="1" dirty="0" err="1">
                <a:solidFill>
                  <a:srgbClr val="04345C"/>
                </a:solidFill>
                <a:latin typeface="+mn-lt"/>
              </a:rPr>
              <a:t>ống</a:t>
            </a:r>
            <a:r>
              <a:rPr lang="en-US" sz="3600" b="1" dirty="0">
                <a:solidFill>
                  <a:srgbClr val="04345C"/>
                </a:solidFill>
                <a:latin typeface="+mn-lt"/>
              </a:rPr>
              <a:t> </a:t>
            </a:r>
            <a:r>
              <a:rPr lang="en-US" sz="3600" b="1" dirty="0" err="1">
                <a:solidFill>
                  <a:srgbClr val="04345C"/>
                </a:solidFill>
                <a:latin typeface="+mn-lt"/>
              </a:rPr>
              <a:t>dây</a:t>
            </a:r>
            <a:r>
              <a:rPr lang="en-US" sz="3600" b="1" dirty="0">
                <a:solidFill>
                  <a:srgbClr val="04345C"/>
                </a:solidFill>
                <a:latin typeface="+mn-lt"/>
              </a:rPr>
              <a:t> </a:t>
            </a:r>
            <a:r>
              <a:rPr lang="en-US" sz="3600" b="1" dirty="0" err="1">
                <a:solidFill>
                  <a:srgbClr val="04345C"/>
                </a:solidFill>
                <a:latin typeface="+mn-lt"/>
              </a:rPr>
              <a:t>và</a:t>
            </a:r>
            <a:r>
              <a:rPr lang="en-US" sz="3600" b="1" dirty="0">
                <a:solidFill>
                  <a:srgbClr val="04345C"/>
                </a:solidFill>
                <a:latin typeface="+mn-lt"/>
              </a:rPr>
              <a:t> </a:t>
            </a:r>
            <a:r>
              <a:rPr lang="en-US" sz="3600" b="1" dirty="0" err="1">
                <a:solidFill>
                  <a:srgbClr val="04345C"/>
                </a:solidFill>
                <a:latin typeface="+mn-lt"/>
              </a:rPr>
              <a:t>các</a:t>
            </a:r>
            <a:r>
              <a:rPr lang="en-US" sz="3600" b="1" dirty="0">
                <a:solidFill>
                  <a:srgbClr val="04345C"/>
                </a:solidFill>
                <a:latin typeface="+mn-lt"/>
              </a:rPr>
              <a:t> </a:t>
            </a:r>
            <a:r>
              <a:rPr lang="en-US" sz="3600" b="1" dirty="0" err="1">
                <a:solidFill>
                  <a:srgbClr val="04345C"/>
                </a:solidFill>
                <a:latin typeface="+mn-lt"/>
              </a:rPr>
              <a:t>từ</a:t>
            </a:r>
            <a:r>
              <a:rPr lang="en-US" sz="3600" b="1" dirty="0">
                <a:solidFill>
                  <a:srgbClr val="04345C"/>
                </a:solidFill>
                <a:latin typeface="+mn-lt"/>
              </a:rPr>
              <a:t> </a:t>
            </a:r>
            <a:r>
              <a:rPr lang="en-US" sz="3600" b="1" dirty="0" err="1">
                <a:solidFill>
                  <a:srgbClr val="04345C"/>
                </a:solidFill>
                <a:latin typeface="+mn-lt"/>
              </a:rPr>
              <a:t>cực</a:t>
            </a:r>
            <a:r>
              <a:rPr lang="en-US" sz="3600" b="1" dirty="0">
                <a:solidFill>
                  <a:srgbClr val="04345C"/>
                </a:solidFill>
                <a:latin typeface="+mn-lt"/>
              </a:rPr>
              <a:t> </a:t>
            </a:r>
            <a:r>
              <a:rPr lang="en-US" sz="3600" b="1" dirty="0" err="1">
                <a:solidFill>
                  <a:srgbClr val="04345C"/>
                </a:solidFill>
                <a:latin typeface="+mn-lt"/>
              </a:rPr>
              <a:t>của</a:t>
            </a:r>
            <a:r>
              <a:rPr lang="en-US" sz="3600" b="1" dirty="0">
                <a:solidFill>
                  <a:srgbClr val="04345C"/>
                </a:solidFill>
                <a:latin typeface="+mn-lt"/>
              </a:rPr>
              <a:t> </a:t>
            </a:r>
            <a:r>
              <a:rPr lang="en-US" sz="3600" b="1" dirty="0" err="1">
                <a:solidFill>
                  <a:srgbClr val="04345C"/>
                </a:solidFill>
                <a:latin typeface="+mn-lt"/>
              </a:rPr>
              <a:t>ống</a:t>
            </a:r>
            <a:r>
              <a:rPr lang="en-US" sz="3600" b="1" dirty="0">
                <a:solidFill>
                  <a:srgbClr val="04345C"/>
                </a:solidFill>
                <a:latin typeface="+mn-lt"/>
              </a:rPr>
              <a:t> </a:t>
            </a:r>
            <a:r>
              <a:rPr lang="en-US" sz="3600" b="1" dirty="0" err="1">
                <a:solidFill>
                  <a:srgbClr val="04345C"/>
                </a:solidFill>
                <a:latin typeface="+mn-lt"/>
              </a:rPr>
              <a:t>dây</a:t>
            </a:r>
            <a:r>
              <a:rPr lang="en-US" sz="3600" b="1" dirty="0">
                <a:solidFill>
                  <a:srgbClr val="04345C"/>
                </a:solidFill>
                <a:latin typeface="+mn-lt"/>
              </a:rPr>
              <a:t> </a:t>
            </a:r>
            <a:r>
              <a:rPr lang="en-US" sz="3600" b="1" dirty="0" err="1">
                <a:solidFill>
                  <a:srgbClr val="04345C"/>
                </a:solidFill>
                <a:latin typeface="+mn-lt"/>
              </a:rPr>
              <a:t>biết</a:t>
            </a:r>
            <a:r>
              <a:rPr lang="en-US" sz="3600" b="1" dirty="0">
                <a:solidFill>
                  <a:srgbClr val="04345C"/>
                </a:solidFill>
                <a:latin typeface="+mn-lt"/>
              </a:rPr>
              <a:t> </a:t>
            </a:r>
            <a:r>
              <a:rPr lang="en-US" sz="3600" b="1" dirty="0" err="1">
                <a:solidFill>
                  <a:srgbClr val="04345C"/>
                </a:solidFill>
                <a:latin typeface="+mn-lt"/>
              </a:rPr>
              <a:t>chiều</a:t>
            </a:r>
            <a:r>
              <a:rPr lang="en-US" sz="3600" b="1" dirty="0">
                <a:solidFill>
                  <a:srgbClr val="04345C"/>
                </a:solidFill>
                <a:latin typeface="+mn-lt"/>
              </a:rPr>
              <a:t> </a:t>
            </a:r>
            <a:r>
              <a:rPr lang="en-US" sz="3600" b="1" dirty="0" err="1">
                <a:solidFill>
                  <a:srgbClr val="04345C"/>
                </a:solidFill>
                <a:latin typeface="+mn-lt"/>
              </a:rPr>
              <a:t>mũi</a:t>
            </a:r>
            <a:r>
              <a:rPr lang="en-US" sz="3600" b="1" dirty="0">
                <a:solidFill>
                  <a:srgbClr val="04345C"/>
                </a:solidFill>
                <a:latin typeface="+mn-lt"/>
              </a:rPr>
              <a:t> </a:t>
            </a:r>
            <a:r>
              <a:rPr lang="en-US" sz="3600" b="1" dirty="0" err="1">
                <a:solidFill>
                  <a:srgbClr val="04345C"/>
                </a:solidFill>
                <a:latin typeface="+mn-lt"/>
              </a:rPr>
              <a:t>tên</a:t>
            </a:r>
            <a:r>
              <a:rPr lang="en-US" sz="3600" b="1" dirty="0">
                <a:solidFill>
                  <a:srgbClr val="04345C"/>
                </a:solidFill>
                <a:latin typeface="+mn-lt"/>
              </a:rPr>
              <a:t> </a:t>
            </a:r>
            <a:r>
              <a:rPr lang="en-US" sz="3600" b="1" dirty="0" err="1">
                <a:solidFill>
                  <a:srgbClr val="04345C"/>
                </a:solidFill>
                <a:latin typeface="+mn-lt"/>
              </a:rPr>
              <a:t>là</a:t>
            </a:r>
            <a:r>
              <a:rPr lang="en-US" sz="3600" b="1" dirty="0">
                <a:solidFill>
                  <a:srgbClr val="04345C"/>
                </a:solidFill>
                <a:latin typeface="+mn-lt"/>
              </a:rPr>
              <a:t> </a:t>
            </a:r>
            <a:r>
              <a:rPr lang="en-US" sz="3600" b="1" dirty="0" err="1">
                <a:solidFill>
                  <a:srgbClr val="04345C"/>
                </a:solidFill>
                <a:latin typeface="+mn-lt"/>
              </a:rPr>
              <a:t>chiều</a:t>
            </a:r>
            <a:r>
              <a:rPr lang="en-US" sz="3600" b="1" dirty="0">
                <a:solidFill>
                  <a:srgbClr val="04345C"/>
                </a:solidFill>
                <a:latin typeface="+mn-lt"/>
              </a:rPr>
              <a:t> </a:t>
            </a:r>
            <a:r>
              <a:rPr lang="en-US" sz="3600" b="1" dirty="0" err="1">
                <a:solidFill>
                  <a:srgbClr val="04345C"/>
                </a:solidFill>
                <a:latin typeface="+mn-lt"/>
              </a:rPr>
              <a:t>dòng</a:t>
            </a:r>
            <a:r>
              <a:rPr lang="en-US" sz="3600" b="1" dirty="0">
                <a:solidFill>
                  <a:srgbClr val="04345C"/>
                </a:solidFill>
                <a:latin typeface="+mn-lt"/>
              </a:rPr>
              <a:t> </a:t>
            </a:r>
            <a:r>
              <a:rPr lang="en-US" sz="3600" b="1" dirty="0" err="1">
                <a:solidFill>
                  <a:srgbClr val="04345C"/>
                </a:solidFill>
                <a:latin typeface="+mn-lt"/>
              </a:rPr>
              <a:t>điện</a:t>
            </a:r>
            <a:r>
              <a:rPr lang="en-US" sz="3600" b="1" dirty="0">
                <a:solidFill>
                  <a:srgbClr val="04345C"/>
                </a:solidFill>
                <a:latin typeface="+mn-lt"/>
              </a:rPr>
              <a:t>? (</a:t>
            </a:r>
            <a:r>
              <a:rPr lang="en-US" sz="3600" b="1" dirty="0" err="1">
                <a:solidFill>
                  <a:srgbClr val="04345C"/>
                </a:solidFill>
                <a:latin typeface="+mn-lt"/>
              </a:rPr>
              <a:t>theo</a:t>
            </a:r>
            <a:r>
              <a:rPr lang="en-US" sz="3600" b="1" dirty="0">
                <a:solidFill>
                  <a:srgbClr val="04345C"/>
                </a:solidFill>
                <a:latin typeface="+mn-lt"/>
              </a:rPr>
              <a:t> </a:t>
            </a:r>
            <a:r>
              <a:rPr lang="en-US" sz="3600" b="1" dirty="0" err="1">
                <a:solidFill>
                  <a:srgbClr val="04345C"/>
                </a:solidFill>
                <a:latin typeface="+mn-lt"/>
              </a:rPr>
              <a:t>hình</a:t>
            </a:r>
            <a:r>
              <a:rPr lang="en-US" sz="3600" b="1" dirty="0">
                <a:solidFill>
                  <a:srgbClr val="04345C"/>
                </a:solidFill>
                <a:latin typeface="+mn-lt"/>
              </a:rPr>
              <a:t> </a:t>
            </a:r>
            <a:r>
              <a:rPr lang="en-US" sz="3600" b="1" dirty="0" err="1">
                <a:solidFill>
                  <a:srgbClr val="04345C"/>
                </a:solidFill>
                <a:latin typeface="+mn-lt"/>
              </a:rPr>
              <a:t>sau</a:t>
            </a:r>
            <a:r>
              <a:rPr lang="en-US" sz="3600" b="1" dirty="0">
                <a:solidFill>
                  <a:srgbClr val="04345C"/>
                </a:solidFill>
                <a:latin typeface="+mn-lt"/>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7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1146282" y="-515613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6490014" y="4763588"/>
            <a:ext cx="7117733" cy="759823"/>
          </a:xfrm>
          <a:prstGeom prst="rect">
            <a:avLst/>
          </a:prstGeom>
        </p:spPr>
        <p:txBody>
          <a:bodyPr wrap="square" lIns="0" tIns="0" rIns="0" bIns="0" rtlCol="0" anchor="t">
            <a:spAutoFit/>
          </a:bodyPr>
          <a:lstStyle/>
          <a:p>
            <a:pPr>
              <a:lnSpc>
                <a:spcPts val="5546"/>
              </a:lnSpc>
            </a:pPr>
            <a:r>
              <a:rPr lang="en-US" sz="6000" spc="462">
                <a:solidFill>
                  <a:srgbClr val="6BD4CD"/>
                </a:solidFill>
                <a:latin typeface="Josefin Sans Regular Bold"/>
              </a:rPr>
              <a:t>III. VẬN DỤNG</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spTree>
    <p:extLst>
      <p:ext uri="{BB962C8B-B14F-4D97-AF65-F5344CB8AC3E}">
        <p14:creationId xmlns:p14="http://schemas.microsoft.com/office/powerpoint/2010/main" val="142025930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97289" name="Text Box 9"/>
          <p:cNvSpPr txBox="1"/>
          <p:nvPr/>
        </p:nvSpPr>
        <p:spPr>
          <a:xfrm>
            <a:off x="990600" y="393464"/>
            <a:ext cx="5561430" cy="860137"/>
          </a:xfrm>
          <a:prstGeom prst="rect">
            <a:avLst/>
          </a:prstGeom>
          <a:noFill/>
          <a:ln w="9525">
            <a:noFill/>
          </a:ln>
        </p:spPr>
        <p:txBody>
          <a:bodyPr wrap="square" lIns="120296" tIns="60149" rIns="120296" bIns="60149">
            <a:spAutoFit/>
          </a:bodyPr>
          <a:lstStyle/>
          <a:p>
            <a:pPr>
              <a:spcBef>
                <a:spcPct val="50000"/>
              </a:spcBef>
            </a:pPr>
            <a:r>
              <a:rPr sz="4800" b="1" u="sng" dirty="0">
                <a:solidFill>
                  <a:srgbClr val="04345C"/>
                </a:solidFill>
                <a:latin typeface="Calibri" panose="020F0502020204030204" pitchFamily="34" charset="0"/>
                <a:cs typeface="Times New Roman" panose="02020603050405020304" pitchFamily="18" charset="0"/>
              </a:rPr>
              <a:t>III. Vận dụng</a:t>
            </a:r>
            <a:endParaRPr sz="4800" b="1" u="sng" dirty="0">
              <a:solidFill>
                <a:srgbClr val="04345C"/>
              </a:solidFill>
              <a:latin typeface="Calibri" panose="020F0502020204030204" pitchFamily="34" charset="0"/>
              <a:ea typeface="Times New Roman" panose="02020603050405020304" pitchFamily="18" charset="0"/>
            </a:endParaRPr>
          </a:p>
        </p:txBody>
      </p:sp>
      <p:sp>
        <p:nvSpPr>
          <p:cNvPr id="97295" name="Text Box 15"/>
          <p:cNvSpPr txBox="1"/>
          <p:nvPr/>
        </p:nvSpPr>
        <p:spPr>
          <a:xfrm>
            <a:off x="1600201" y="7354542"/>
            <a:ext cx="15011400" cy="2706796"/>
          </a:xfrm>
          <a:prstGeom prst="rect">
            <a:avLst/>
          </a:prstGeom>
          <a:solidFill>
            <a:schemeClr val="bg1"/>
          </a:solidFill>
          <a:ln w="9525">
            <a:solidFill>
              <a:srgbClr val="04345C"/>
            </a:solidFill>
          </a:ln>
        </p:spPr>
        <p:txBody>
          <a:bodyPr wrap="square" lIns="120296" tIns="60149" rIns="120296" bIns="60149">
            <a:spAutoFit/>
          </a:bodyPr>
          <a:lstStyle/>
          <a:p>
            <a:pPr algn="just"/>
            <a:r>
              <a:rPr lang="en-US" sz="4200" b="1" dirty="0">
                <a:solidFill>
                  <a:srgbClr val="04345C"/>
                </a:solidFill>
                <a:latin typeface="Calibri" panose="020F0502020204030204" pitchFamily="34" charset="0"/>
                <a:cs typeface="Times New Roman" panose="02020603050405020304" pitchFamily="18" charset="0"/>
              </a:rPr>
              <a:t>Trả lời: </a:t>
            </a:r>
            <a:r>
              <a:rPr sz="4200" dirty="0">
                <a:solidFill>
                  <a:srgbClr val="04345C"/>
                </a:solidFill>
                <a:latin typeface="Calibri" panose="020F0502020204030204" pitchFamily="34" charset="0"/>
                <a:cs typeface="Times New Roman" panose="02020603050405020304" pitchFamily="18" charset="0"/>
              </a:rPr>
              <a:t>Khi chạm v</a:t>
            </a:r>
            <a:r>
              <a:rPr sz="4200" dirty="0">
                <a:solidFill>
                  <a:srgbClr val="04345C"/>
                </a:solidFill>
                <a:latin typeface="Calibri" panose="020F0502020204030204" pitchFamily="34" charset="0"/>
                <a:ea typeface="Times New Roman" panose="02020603050405020304" pitchFamily="18" charset="0"/>
              </a:rPr>
              <a:t>à</a:t>
            </a:r>
            <a:r>
              <a:rPr sz="4200" dirty="0">
                <a:solidFill>
                  <a:srgbClr val="04345C"/>
                </a:solidFill>
                <a:latin typeface="Calibri" panose="020F0502020204030204" pitchFamily="34" charset="0"/>
                <a:cs typeface="Times New Roman" panose="02020603050405020304" pitchFamily="18" charset="0"/>
              </a:rPr>
              <a:t>o đầu thanh nam châm thì mũi kéo bị nhiễm từ v</a:t>
            </a:r>
            <a:r>
              <a:rPr sz="4200" dirty="0">
                <a:solidFill>
                  <a:srgbClr val="04345C"/>
                </a:solidFill>
                <a:latin typeface="Calibri" panose="020F0502020204030204" pitchFamily="34" charset="0"/>
                <a:ea typeface="Times New Roman" panose="02020603050405020304" pitchFamily="18" charset="0"/>
              </a:rPr>
              <a:t>à</a:t>
            </a:r>
            <a:r>
              <a:rPr sz="4200" dirty="0">
                <a:solidFill>
                  <a:srgbClr val="04345C"/>
                </a:solidFill>
                <a:latin typeface="Calibri" panose="020F0502020204030204" pitchFamily="34" charset="0"/>
                <a:cs typeface="Times New Roman" panose="02020603050405020304" pitchFamily="18" charset="0"/>
              </a:rPr>
              <a:t> trở th</a:t>
            </a:r>
            <a:r>
              <a:rPr sz="4200" dirty="0">
                <a:solidFill>
                  <a:srgbClr val="04345C"/>
                </a:solidFill>
                <a:latin typeface="Calibri" panose="020F0502020204030204" pitchFamily="34" charset="0"/>
                <a:ea typeface="Times New Roman" panose="02020603050405020304" pitchFamily="18" charset="0"/>
              </a:rPr>
              <a:t>à</a:t>
            </a:r>
            <a:r>
              <a:rPr sz="4200" dirty="0">
                <a:solidFill>
                  <a:srgbClr val="04345C"/>
                </a:solidFill>
                <a:latin typeface="Calibri" panose="020F0502020204030204" pitchFamily="34" charset="0"/>
                <a:cs typeface="Times New Roman" panose="02020603050405020304" pitchFamily="18" charset="0"/>
              </a:rPr>
              <a:t>nh một nam châm. </a:t>
            </a:r>
          </a:p>
          <a:p>
            <a:pPr algn="just"/>
            <a:r>
              <a:rPr sz="4200" dirty="0">
                <a:solidFill>
                  <a:srgbClr val="04345C"/>
                </a:solidFill>
                <a:latin typeface="Calibri" panose="020F0502020204030204" pitchFamily="34" charset="0"/>
                <a:cs typeface="Times New Roman" panose="02020603050405020304" pitchFamily="18" charset="0"/>
              </a:rPr>
              <a:t>Mặt khác, kéo l</a:t>
            </a:r>
            <a:r>
              <a:rPr sz="4200" dirty="0">
                <a:solidFill>
                  <a:srgbClr val="04345C"/>
                </a:solidFill>
                <a:latin typeface="Calibri" panose="020F0502020204030204" pitchFamily="34" charset="0"/>
                <a:ea typeface="Times New Roman" panose="02020603050405020304" pitchFamily="18" charset="0"/>
              </a:rPr>
              <a:t>à</a:t>
            </a:r>
            <a:r>
              <a:rPr sz="4200" dirty="0">
                <a:solidFill>
                  <a:srgbClr val="04345C"/>
                </a:solidFill>
                <a:latin typeface="Calibri" panose="020F0502020204030204" pitchFamily="34" charset="0"/>
                <a:cs typeface="Times New Roman" panose="02020603050405020304" pitchFamily="18" charset="0"/>
              </a:rPr>
              <a:t>m bằng thép nên sau khi không còn tiếp xúc với nam châm nữa nó vẫn giữ được từ tính lâu d</a:t>
            </a:r>
            <a:r>
              <a:rPr sz="4200" dirty="0">
                <a:solidFill>
                  <a:srgbClr val="04345C"/>
                </a:solidFill>
                <a:latin typeface="Calibri" panose="020F0502020204030204" pitchFamily="34" charset="0"/>
                <a:ea typeface="Times New Roman" panose="02020603050405020304" pitchFamily="18" charset="0"/>
              </a:rPr>
              <a:t>à</a:t>
            </a:r>
            <a:r>
              <a:rPr sz="4200" dirty="0">
                <a:solidFill>
                  <a:srgbClr val="04345C"/>
                </a:solidFill>
                <a:latin typeface="Calibri" panose="020F0502020204030204" pitchFamily="34" charset="0"/>
                <a:cs typeface="Times New Roman" panose="02020603050405020304" pitchFamily="18" charset="0"/>
              </a:rPr>
              <a:t>i.</a:t>
            </a:r>
            <a:endParaRPr sz="4200" dirty="0">
              <a:solidFill>
                <a:srgbClr val="04345C"/>
              </a:solidFill>
              <a:latin typeface="Calibri" panose="020F0502020204030204" pitchFamily="34" charset="0"/>
              <a:ea typeface="Times New Roman" panose="02020603050405020304" pitchFamily="18" charset="0"/>
            </a:endParaRPr>
          </a:p>
        </p:txBody>
      </p:sp>
      <p:sp>
        <p:nvSpPr>
          <p:cNvPr id="12292" name="Rectangle 9"/>
          <p:cNvSpPr/>
          <p:nvPr/>
        </p:nvSpPr>
        <p:spPr>
          <a:xfrm>
            <a:off x="2133600" y="1216348"/>
            <a:ext cx="14249400" cy="1292662"/>
          </a:xfrm>
          <a:prstGeom prst="rect">
            <a:avLst/>
          </a:prstGeom>
          <a:noFill/>
          <a:ln w="9525">
            <a:noFill/>
          </a:ln>
        </p:spPr>
        <p:txBody>
          <a:bodyPr wrap="square">
            <a:spAutoFit/>
          </a:bodyPr>
          <a:lstStyle/>
          <a:p>
            <a:pPr algn="just"/>
            <a:r>
              <a:rPr sz="3900" b="1" u="sng">
                <a:solidFill>
                  <a:srgbClr val="04345C"/>
                </a:solidFill>
                <a:latin typeface="Calibri" panose="020F0502020204030204" pitchFamily="34" charset="0"/>
                <a:cs typeface="Times New Roman" panose="02020603050405020304" pitchFamily="18" charset="0"/>
              </a:rPr>
              <a:t>C4.</a:t>
            </a:r>
            <a:r>
              <a:rPr lang="vi-VN" sz="3900" b="1" u="sng">
                <a:solidFill>
                  <a:srgbClr val="04345C"/>
                </a:solidFill>
                <a:latin typeface="Calibri" panose="020F0502020204030204" pitchFamily="34" charset="0"/>
                <a:cs typeface="Times New Roman" panose="02020603050405020304" pitchFamily="18" charset="0"/>
              </a:rPr>
              <a:t> </a:t>
            </a:r>
            <a:r>
              <a:rPr sz="3900">
                <a:latin typeface="Calibri" panose="020F0502020204030204" pitchFamily="34" charset="0"/>
                <a:cs typeface="Times New Roman" panose="02020603050405020304" pitchFamily="18" charset="0"/>
              </a:rPr>
              <a:t>Khi </a:t>
            </a:r>
            <a:r>
              <a:rPr sz="3900" dirty="0">
                <a:latin typeface="Calibri" panose="020F0502020204030204" pitchFamily="34" charset="0"/>
                <a:cs typeface="Times New Roman" panose="02020603050405020304" pitchFamily="18" charset="0"/>
              </a:rPr>
              <a:t>chạm mũi kéo v</a:t>
            </a:r>
            <a:r>
              <a:rPr sz="3900" dirty="0">
                <a:latin typeface="Calibri" panose="020F0502020204030204" pitchFamily="34" charset="0"/>
                <a:ea typeface="Times New Roman" panose="02020603050405020304" pitchFamily="18" charset="0"/>
              </a:rPr>
              <a:t>à</a:t>
            </a:r>
            <a:r>
              <a:rPr sz="3900" dirty="0">
                <a:latin typeface="Calibri" panose="020F0502020204030204" pitchFamily="34" charset="0"/>
                <a:cs typeface="Times New Roman" panose="02020603050405020304" pitchFamily="18" charset="0"/>
              </a:rPr>
              <a:t>o đầu thanh nam châm thì sau đó mũi kéo hút được các vụn sắt. Giải thích vì sao?</a:t>
            </a:r>
            <a:endParaRPr sz="3900" dirty="0">
              <a:latin typeface="Calibri" panose="020F0502020204030204" pitchFamily="34" charset="0"/>
              <a:ea typeface="Times New Roman" panose="02020603050405020304" pitchFamily="18" charset="0"/>
            </a:endParaRPr>
          </a:p>
        </p:txBody>
      </p:sp>
      <p:sp>
        <p:nvSpPr>
          <p:cNvPr id="49158" name="Text Box 49157"/>
          <p:cNvSpPr txBox="1"/>
          <p:nvPr/>
        </p:nvSpPr>
        <p:spPr>
          <a:xfrm rot="5400000">
            <a:off x="6472427" y="1659547"/>
            <a:ext cx="3530918" cy="4455066"/>
          </a:xfrm>
          <a:prstGeom prst="rect">
            <a:avLst/>
          </a:prstGeom>
          <a:noFill/>
          <a:ln w="12700">
            <a:noFill/>
          </a:ln>
        </p:spPr>
        <p:txBody>
          <a:bodyPr wrap="square">
            <a:spAutoFit/>
          </a:bodyPr>
          <a:lstStyle/>
          <a:p>
            <a:pPr>
              <a:spcBef>
                <a:spcPct val="50000"/>
              </a:spcBef>
            </a:pPr>
            <a:r>
              <a:rPr sz="28350">
                <a:solidFill>
                  <a:srgbClr val="993300"/>
                </a:solidFill>
                <a:sym typeface="Wingdings" panose="05000000000000000000" pitchFamily="2" charset="2"/>
              </a:rPr>
              <a:t></a:t>
            </a:r>
          </a:p>
        </p:txBody>
      </p:sp>
      <p:grpSp>
        <p:nvGrpSpPr>
          <p:cNvPr id="49159" name="Group 49158"/>
          <p:cNvGrpSpPr/>
          <p:nvPr/>
        </p:nvGrpSpPr>
        <p:grpSpPr>
          <a:xfrm>
            <a:off x="9372600" y="5949899"/>
            <a:ext cx="2850357" cy="1107282"/>
            <a:chOff x="3696" y="2708"/>
            <a:chExt cx="1197" cy="465"/>
          </a:xfrm>
        </p:grpSpPr>
        <p:sp>
          <p:nvSpPr>
            <p:cNvPr id="49160" name="Rectangles 49159"/>
            <p:cNvSpPr/>
            <p:nvPr/>
          </p:nvSpPr>
          <p:spPr>
            <a:xfrm rot="1784693">
              <a:off x="3696" y="2708"/>
              <a:ext cx="640" cy="144"/>
            </a:xfrm>
            <a:prstGeom prst="rect">
              <a:avLst/>
            </a:prstGeom>
            <a:solidFill>
              <a:srgbClr val="FF0066"/>
            </a:solidFill>
            <a:ln w="12700" cap="flat" cmpd="sng">
              <a:solidFill>
                <a:schemeClr val="tx1"/>
              </a:solidFill>
              <a:prstDash val="solid"/>
              <a:miter/>
              <a:headEnd type="none" w="med" len="med"/>
              <a:tailEnd type="none" w="med" len="med"/>
            </a:ln>
          </p:spPr>
          <p:txBody>
            <a:bodyPr wrap="none" anchor="ctr"/>
            <a:lstStyle/>
            <a:p>
              <a:pPr algn="l"/>
              <a:r>
                <a:rPr sz="3600">
                  <a:solidFill>
                    <a:schemeClr val="bg1"/>
                  </a:solidFill>
                </a:rPr>
                <a:t>S</a:t>
              </a:r>
            </a:p>
          </p:txBody>
        </p:sp>
        <p:sp>
          <p:nvSpPr>
            <p:cNvPr id="49161" name="Rectangles 49160"/>
            <p:cNvSpPr/>
            <p:nvPr/>
          </p:nvSpPr>
          <p:spPr>
            <a:xfrm rot="1784693">
              <a:off x="4253" y="3029"/>
              <a:ext cx="640" cy="144"/>
            </a:xfrm>
            <a:prstGeom prst="rect">
              <a:avLst/>
            </a:prstGeom>
            <a:solidFill>
              <a:schemeClr val="accent2"/>
            </a:solidFill>
            <a:ln w="12700" cap="flat" cmpd="sng">
              <a:solidFill>
                <a:schemeClr val="tx1"/>
              </a:solidFill>
              <a:prstDash val="solid"/>
              <a:miter/>
              <a:headEnd type="none" w="med" len="med"/>
              <a:tailEnd type="none" w="med" len="med"/>
            </a:ln>
          </p:spPr>
          <p:txBody>
            <a:bodyPr wrap="none" anchor="ctr"/>
            <a:lstStyle/>
            <a:p>
              <a:pPr algn="r"/>
              <a:r>
                <a:rPr sz="3600">
                  <a:solidFill>
                    <a:schemeClr val="bg1"/>
                  </a:solidFill>
                </a:rPr>
                <a:t>N</a:t>
              </a: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animEffect transition="in" filter="fade">
                                      <p:cBhvr>
                                        <p:cTn id="9" dur="500"/>
                                        <p:tgtEl>
                                          <p:spTgt spid="1229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fade">
                                      <p:cBhvr>
                                        <p:cTn id="12" dur="1000"/>
                                        <p:tgtEl>
                                          <p:spTgt spid="49158"/>
                                        </p:tgtEl>
                                      </p:cBhvr>
                                    </p:animEffect>
                                    <p:anim calcmode="lin" valueType="num">
                                      <p:cBhvr>
                                        <p:cTn id="13" dur="1000" fill="hold"/>
                                        <p:tgtEl>
                                          <p:spTgt spid="49158"/>
                                        </p:tgtEl>
                                        <p:attrNameLst>
                                          <p:attrName>ppt_x</p:attrName>
                                        </p:attrNameLst>
                                      </p:cBhvr>
                                      <p:tavLst>
                                        <p:tav tm="0">
                                          <p:val>
                                            <p:strVal val="#ppt_x"/>
                                          </p:val>
                                        </p:tav>
                                        <p:tav tm="100000">
                                          <p:val>
                                            <p:strVal val="#ppt_x"/>
                                          </p:val>
                                        </p:tav>
                                      </p:tavLst>
                                    </p:anim>
                                    <p:anim calcmode="lin" valueType="num">
                                      <p:cBhvr>
                                        <p:cTn id="14" dur="1000" fill="hold"/>
                                        <p:tgtEl>
                                          <p:spTgt spid="491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9159"/>
                                        </p:tgtEl>
                                        <p:attrNameLst>
                                          <p:attrName>style.visibility</p:attrName>
                                        </p:attrNameLst>
                                      </p:cBhvr>
                                      <p:to>
                                        <p:strVal val="visible"/>
                                      </p:to>
                                    </p:set>
                                    <p:animEffect transition="in" filter="fade">
                                      <p:cBhvr>
                                        <p:cTn id="17" dur="1000"/>
                                        <p:tgtEl>
                                          <p:spTgt spid="49159"/>
                                        </p:tgtEl>
                                      </p:cBhvr>
                                    </p:animEffect>
                                    <p:anim calcmode="lin" valueType="num">
                                      <p:cBhvr>
                                        <p:cTn id="18" dur="1000" fill="hold"/>
                                        <p:tgtEl>
                                          <p:spTgt spid="49159"/>
                                        </p:tgtEl>
                                        <p:attrNameLst>
                                          <p:attrName>ppt_x</p:attrName>
                                        </p:attrNameLst>
                                      </p:cBhvr>
                                      <p:tavLst>
                                        <p:tav tm="0">
                                          <p:val>
                                            <p:strVal val="#ppt_x"/>
                                          </p:val>
                                        </p:tav>
                                        <p:tav tm="100000">
                                          <p:val>
                                            <p:strVal val="#ppt_x"/>
                                          </p:val>
                                        </p:tav>
                                      </p:tavLst>
                                    </p:anim>
                                    <p:anim calcmode="lin" valueType="num">
                                      <p:cBhvr>
                                        <p:cTn id="19" dur="1000" fill="hold"/>
                                        <p:tgtEl>
                                          <p:spTgt spid="4915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7295"/>
                                        </p:tgtEl>
                                        <p:attrNameLst>
                                          <p:attrName>style.visibility</p:attrName>
                                        </p:attrNameLst>
                                      </p:cBhvr>
                                      <p:to>
                                        <p:strVal val="visible"/>
                                      </p:to>
                                    </p:set>
                                    <p:anim calcmode="lin" valueType="num">
                                      <p:cBhvr additive="base">
                                        <p:cTn id="24" dur="500" fill="hold"/>
                                        <p:tgtEl>
                                          <p:spTgt spid="97295"/>
                                        </p:tgtEl>
                                        <p:attrNameLst>
                                          <p:attrName>ppt_x</p:attrName>
                                        </p:attrNameLst>
                                      </p:cBhvr>
                                      <p:tavLst>
                                        <p:tav tm="0">
                                          <p:val>
                                            <p:strVal val="#ppt_x"/>
                                          </p:val>
                                        </p:tav>
                                        <p:tav tm="100000">
                                          <p:val>
                                            <p:strVal val="#ppt_x"/>
                                          </p:val>
                                        </p:tav>
                                      </p:tavLst>
                                    </p:anim>
                                    <p:anim calcmode="lin" valueType="num">
                                      <p:cBhvr additive="base">
                                        <p:cTn id="25" dur="500" fill="hold"/>
                                        <p:tgtEl>
                                          <p:spTgt spid="97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5" grpId="0" animBg="1"/>
      <p:bldP spid="12292" grpId="0"/>
      <p:bldP spid="491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2328006" y="1542410"/>
            <a:ext cx="13367193" cy="646331"/>
          </a:xfrm>
          <a:prstGeom prst="rect">
            <a:avLst/>
          </a:prstGeom>
          <a:noFill/>
          <a:ln w="9525">
            <a:noFill/>
          </a:ln>
        </p:spPr>
        <p:txBody>
          <a:bodyPr>
            <a:spAutoFit/>
          </a:bodyPr>
          <a:lstStyle/>
          <a:p>
            <a:pPr algn="just"/>
            <a:r>
              <a:rPr sz="3600" b="1">
                <a:solidFill>
                  <a:srgbClr val="0404C8"/>
                </a:solidFill>
                <a:latin typeface="Calibri" panose="020F0502020204030204" pitchFamily="34" charset="0"/>
                <a:cs typeface="Times New Roman" panose="02020603050405020304" pitchFamily="18" charset="0"/>
              </a:rPr>
              <a:t> </a:t>
            </a:r>
            <a:r>
              <a:rPr sz="3600" b="1" u="sng">
                <a:latin typeface="Calibri" panose="020F0502020204030204" pitchFamily="34" charset="0"/>
                <a:cs typeface="Times New Roman" panose="02020603050405020304" pitchFamily="18" charset="0"/>
              </a:rPr>
              <a:t>C5.</a:t>
            </a:r>
            <a:r>
              <a:rPr sz="3600" b="1" i="1">
                <a:solidFill>
                  <a:srgbClr val="FF0000"/>
                </a:solidFill>
                <a:latin typeface="Calibri" panose="020F0502020204030204" pitchFamily="34" charset="0"/>
                <a:cs typeface="Times New Roman" panose="02020603050405020304" pitchFamily="18" charset="0"/>
              </a:rPr>
              <a:t> </a:t>
            </a:r>
            <a:r>
              <a:rPr sz="3600" dirty="0">
                <a:latin typeface="Calibri" panose="020F0502020204030204" pitchFamily="34" charset="0"/>
                <a:cs typeface="Times New Roman" panose="02020603050405020304" pitchFamily="18" charset="0"/>
              </a:rPr>
              <a:t>Muốn nam châm điện mất hết từ tính thì l</a:t>
            </a:r>
            <a:r>
              <a:rPr sz="3600" dirty="0">
                <a:latin typeface="Calibri" panose="020F0502020204030204" pitchFamily="34" charset="0"/>
                <a:ea typeface="Times New Roman" panose="02020603050405020304" pitchFamily="18" charset="0"/>
              </a:rPr>
              <a:t>à</a:t>
            </a:r>
            <a:r>
              <a:rPr sz="3600" dirty="0">
                <a:latin typeface="Calibri" panose="020F0502020204030204" pitchFamily="34" charset="0"/>
                <a:cs typeface="Times New Roman" panose="02020603050405020304" pitchFamily="18" charset="0"/>
              </a:rPr>
              <a:t>m thế n</a:t>
            </a:r>
            <a:r>
              <a:rPr sz="3600" dirty="0">
                <a:latin typeface="Calibri" panose="020F0502020204030204" pitchFamily="34" charset="0"/>
                <a:ea typeface="Times New Roman" panose="02020603050405020304" pitchFamily="18" charset="0"/>
              </a:rPr>
              <a:t>à</a:t>
            </a:r>
            <a:r>
              <a:rPr sz="3600" dirty="0">
                <a:latin typeface="Calibri" panose="020F0502020204030204" pitchFamily="34" charset="0"/>
                <a:cs typeface="Times New Roman" panose="02020603050405020304" pitchFamily="18" charset="0"/>
              </a:rPr>
              <a:t>o?</a:t>
            </a:r>
            <a:endParaRPr sz="3600" dirty="0">
              <a:latin typeface="Calibri" panose="020F0502020204030204" pitchFamily="34" charset="0"/>
              <a:ea typeface="Times New Roman" panose="02020603050405020304" pitchFamily="18" charset="0"/>
            </a:endParaRPr>
          </a:p>
        </p:txBody>
      </p:sp>
      <p:sp>
        <p:nvSpPr>
          <p:cNvPr id="12" name="Text Box 9"/>
          <p:cNvSpPr txBox="1"/>
          <p:nvPr/>
        </p:nvSpPr>
        <p:spPr>
          <a:xfrm>
            <a:off x="2327889" y="2972103"/>
            <a:ext cx="13032450" cy="1229468"/>
          </a:xfrm>
          <a:prstGeom prst="rect">
            <a:avLst/>
          </a:prstGeom>
          <a:solidFill>
            <a:schemeClr val="bg1"/>
          </a:solidFill>
          <a:ln w="9525">
            <a:solidFill>
              <a:srgbClr val="04345C"/>
            </a:solidFill>
          </a:ln>
        </p:spPr>
        <p:txBody>
          <a:bodyPr lIns="120296" tIns="60149" rIns="120296" bIns="60149">
            <a:spAutoFit/>
          </a:bodyPr>
          <a:lstStyle/>
          <a:p>
            <a:pPr algn="just">
              <a:spcBef>
                <a:spcPct val="50000"/>
              </a:spcBef>
            </a:pPr>
            <a:r>
              <a:rPr sz="3600" b="1" i="1" dirty="0">
                <a:latin typeface="Calibri" panose="020F0502020204030204" pitchFamily="34" charset="0"/>
                <a:cs typeface="Times New Roman" panose="02020603050405020304" pitchFamily="18" charset="0"/>
              </a:rPr>
              <a:t>  </a:t>
            </a:r>
            <a:r>
              <a:rPr lang="en-US" sz="3600" b="1" dirty="0">
                <a:latin typeface="Calibri" panose="020F0502020204030204" pitchFamily="34" charset="0"/>
                <a:cs typeface="Times New Roman" panose="02020603050405020304" pitchFamily="18" charset="0"/>
              </a:rPr>
              <a:t>Đáp án:</a:t>
            </a:r>
            <a:r>
              <a:rPr lang="en-US" sz="3600" b="1" i="1" dirty="0">
                <a:latin typeface="Calibri" panose="020F0502020204030204" pitchFamily="34" charset="0"/>
                <a:cs typeface="Times New Roman" panose="02020603050405020304" pitchFamily="18" charset="0"/>
              </a:rPr>
              <a:t> </a:t>
            </a:r>
            <a:r>
              <a:rPr sz="3600" b="1" dirty="0">
                <a:latin typeface="Calibri" panose="020F0502020204030204" pitchFamily="34" charset="0"/>
                <a:cs typeface="Times New Roman" panose="02020603050405020304" pitchFamily="18" charset="0"/>
              </a:rPr>
              <a:t>Muốn nam châm điện mất hết từ tính ta chỉ cần ngắt dòng điện đi qua ống dây của nam châm.</a:t>
            </a:r>
            <a:endParaRPr sz="3600" b="1" dirty="0">
              <a:latin typeface="Calibri" panose="020F0502020204030204" pitchFamily="34" charset="0"/>
              <a:ea typeface="Times New Roman" panose="02020603050405020304" pitchFamily="18" charset="0"/>
            </a:endParaRPr>
          </a:p>
        </p:txBody>
      </p:sp>
      <p:sp>
        <p:nvSpPr>
          <p:cNvPr id="6" name="Text Box 9">
            <a:extLst>
              <a:ext uri="{FF2B5EF4-FFF2-40B4-BE49-F238E27FC236}">
                <a16:creationId xmlns:a16="http://schemas.microsoft.com/office/drawing/2014/main" id="{9CAED237-7CC9-4EE7-8AC3-D531F0421E56}"/>
              </a:ext>
            </a:extLst>
          </p:cNvPr>
          <p:cNvSpPr txBox="1"/>
          <p:nvPr/>
        </p:nvSpPr>
        <p:spPr>
          <a:xfrm>
            <a:off x="990600" y="393464"/>
            <a:ext cx="5561430" cy="860137"/>
          </a:xfrm>
          <a:prstGeom prst="rect">
            <a:avLst/>
          </a:prstGeom>
          <a:noFill/>
          <a:ln w="9525">
            <a:noFill/>
          </a:ln>
        </p:spPr>
        <p:txBody>
          <a:bodyPr wrap="square" lIns="120296" tIns="60149" rIns="120296" bIns="60149">
            <a:spAutoFit/>
          </a:bodyPr>
          <a:lstStyle/>
          <a:p>
            <a:pPr>
              <a:spcBef>
                <a:spcPct val="50000"/>
              </a:spcBef>
            </a:pPr>
            <a:r>
              <a:rPr sz="4800" b="1" u="sng" dirty="0">
                <a:solidFill>
                  <a:srgbClr val="04345C"/>
                </a:solidFill>
                <a:latin typeface="Calibri" panose="020F0502020204030204" pitchFamily="34" charset="0"/>
                <a:cs typeface="Times New Roman" panose="02020603050405020304" pitchFamily="18" charset="0"/>
              </a:rPr>
              <a:t>III. Vận dụng</a:t>
            </a:r>
            <a:endParaRPr sz="4800" b="1" u="sng" dirty="0">
              <a:solidFill>
                <a:srgbClr val="04345C"/>
              </a:solidFill>
              <a:latin typeface="Calibri" panose="020F0502020204030204" pitchFamily="34" charset="0"/>
              <a:ea typeface="Times New Roman" panose="02020603050405020304" pitchFamily="18" charset="0"/>
            </a:endParaRPr>
          </a:p>
        </p:txBody>
      </p:sp>
      <p:cxnSp>
        <p:nvCxnSpPr>
          <p:cNvPr id="7" name="Straight Connector 6">
            <a:extLst>
              <a:ext uri="{FF2B5EF4-FFF2-40B4-BE49-F238E27FC236}">
                <a16:creationId xmlns:a16="http://schemas.microsoft.com/office/drawing/2014/main" id="{3ED6C564-CCFC-41CB-8343-C0DF51D76933}"/>
              </a:ext>
            </a:extLst>
          </p:cNvPr>
          <p:cNvCxnSpPr/>
          <p:nvPr/>
        </p:nvCxnSpPr>
        <p:spPr>
          <a:xfrm>
            <a:off x="0" y="7124700"/>
            <a:ext cx="182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1B43345-2E99-4C73-BBB0-C4EC9BE3062E}"/>
              </a:ext>
            </a:extLst>
          </p:cNvPr>
          <p:cNvCxnSpPr/>
          <p:nvPr/>
        </p:nvCxnSpPr>
        <p:spPr>
          <a:xfrm>
            <a:off x="152400" y="7277100"/>
            <a:ext cx="182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392BA-73BD-49A2-B15B-1EA6D7E947F7}"/>
              </a:ext>
            </a:extLst>
          </p:cNvPr>
          <p:cNvCxnSpPr/>
          <p:nvPr/>
        </p:nvCxnSpPr>
        <p:spPr>
          <a:xfrm>
            <a:off x="304800" y="7429500"/>
            <a:ext cx="182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48487" name="Text Box 7"/>
          <p:cNvSpPr txBox="1"/>
          <p:nvPr/>
        </p:nvSpPr>
        <p:spPr>
          <a:xfrm>
            <a:off x="1562100" y="3395893"/>
            <a:ext cx="15163800" cy="5021597"/>
          </a:xfrm>
          <a:prstGeom prst="rect">
            <a:avLst/>
          </a:prstGeom>
          <a:solidFill>
            <a:schemeClr val="bg1"/>
          </a:solidFill>
          <a:ln w="9525">
            <a:solidFill>
              <a:srgbClr val="04345C"/>
            </a:solidFill>
          </a:ln>
        </p:spPr>
        <p:txBody>
          <a:bodyPr wrap="square" lIns="120296" tIns="60149" rIns="120296" bIns="60149">
            <a:spAutoFit/>
          </a:bodyPr>
          <a:lstStyle/>
          <a:p>
            <a:pPr algn="just">
              <a:lnSpc>
                <a:spcPct val="150000"/>
              </a:lnSpc>
            </a:pPr>
            <a:r>
              <a:rPr sz="3600" b="1" i="1" dirty="0">
                <a:solidFill>
                  <a:srgbClr val="04345C"/>
                </a:solidFill>
                <a:latin typeface="Calibri" panose="020F0502020204030204" pitchFamily="34" charset="0"/>
                <a:cs typeface="Times New Roman" panose="02020603050405020304" pitchFamily="18" charset="0"/>
              </a:rPr>
              <a:t>Lợi thế của nam châm điện:</a:t>
            </a:r>
          </a:p>
          <a:p>
            <a:pPr algn="just">
              <a:lnSpc>
                <a:spcPct val="150000"/>
              </a:lnSpc>
            </a:pPr>
            <a:r>
              <a:rPr sz="3600" b="1" i="1" dirty="0">
                <a:solidFill>
                  <a:srgbClr val="04345C"/>
                </a:solidFill>
                <a:latin typeface="Calibri" panose="020F0502020204030204" pitchFamily="34" charset="0"/>
                <a:cs typeface="Times New Roman" panose="02020603050405020304" pitchFamily="18" charset="0"/>
              </a:rPr>
              <a:t> - Có thể chế tạo nam châm điện cực mạnh bằng cách tăng số vòng dây v</a:t>
            </a:r>
            <a:r>
              <a:rPr sz="3600" b="1" i="1" dirty="0">
                <a:solidFill>
                  <a:srgbClr val="04345C"/>
                </a:solidFill>
                <a:latin typeface="Calibri" panose="020F0502020204030204" pitchFamily="34" charset="0"/>
                <a:ea typeface="Times New Roman" panose="02020603050405020304" pitchFamily="18" charset="0"/>
              </a:rPr>
              <a:t>à</a:t>
            </a:r>
            <a:r>
              <a:rPr sz="3600" b="1" i="1" dirty="0">
                <a:solidFill>
                  <a:srgbClr val="04345C"/>
                </a:solidFill>
                <a:latin typeface="Calibri" panose="020F0502020204030204" pitchFamily="34" charset="0"/>
                <a:cs typeface="Times New Roman" panose="02020603050405020304" pitchFamily="18" charset="0"/>
              </a:rPr>
              <a:t> tăng cường độ dòng điện đi qua ống dây.</a:t>
            </a:r>
          </a:p>
          <a:p>
            <a:pPr algn="just">
              <a:lnSpc>
                <a:spcPct val="150000"/>
              </a:lnSpc>
            </a:pPr>
            <a:r>
              <a:rPr sz="3600" b="1" i="1" dirty="0">
                <a:solidFill>
                  <a:srgbClr val="04345C"/>
                </a:solidFill>
                <a:latin typeface="Calibri" panose="020F0502020204030204" pitchFamily="34" charset="0"/>
                <a:cs typeface="Times New Roman" panose="02020603050405020304" pitchFamily="18" charset="0"/>
              </a:rPr>
              <a:t> - Chỉ cần ngắt dòng điện đi qua ống dây l</a:t>
            </a:r>
            <a:r>
              <a:rPr sz="3600" b="1" i="1" dirty="0">
                <a:solidFill>
                  <a:srgbClr val="04345C"/>
                </a:solidFill>
                <a:latin typeface="Calibri" panose="020F0502020204030204" pitchFamily="34" charset="0"/>
                <a:ea typeface="Times New Roman" panose="02020603050405020304" pitchFamily="18" charset="0"/>
              </a:rPr>
              <a:t>à</a:t>
            </a:r>
            <a:r>
              <a:rPr sz="3600" b="1" i="1" dirty="0">
                <a:solidFill>
                  <a:srgbClr val="04345C"/>
                </a:solidFill>
                <a:latin typeface="Calibri" panose="020F0502020204030204" pitchFamily="34" charset="0"/>
                <a:cs typeface="Times New Roman" panose="02020603050405020304" pitchFamily="18" charset="0"/>
              </a:rPr>
              <a:t> nam châm điện mất hết từ tính.</a:t>
            </a:r>
          </a:p>
          <a:p>
            <a:pPr algn="just">
              <a:lnSpc>
                <a:spcPct val="150000"/>
              </a:lnSpc>
            </a:pPr>
            <a:r>
              <a:rPr sz="3600" b="1" i="1" dirty="0">
                <a:solidFill>
                  <a:srgbClr val="04345C"/>
                </a:solidFill>
                <a:latin typeface="Calibri" panose="020F0502020204030204" pitchFamily="34" charset="0"/>
                <a:cs typeface="Times New Roman" panose="02020603050405020304" pitchFamily="18" charset="0"/>
              </a:rPr>
              <a:t>- Có thể thay đổi tên từ cực của nam châm điện bằng cách đổi chiều dòng điện qua ống dây.</a:t>
            </a:r>
            <a:endParaRPr sz="3600" b="1" i="1" dirty="0">
              <a:solidFill>
                <a:srgbClr val="04345C"/>
              </a:solidFill>
              <a:latin typeface="Calibri" panose="020F0502020204030204" pitchFamily="34" charset="0"/>
              <a:ea typeface="Times New Roman" panose="02020603050405020304" pitchFamily="18" charset="0"/>
            </a:endParaRPr>
          </a:p>
        </p:txBody>
      </p:sp>
      <p:sp>
        <p:nvSpPr>
          <p:cNvPr id="148491" name="Rectangle 11"/>
          <p:cNvSpPr>
            <a:spLocks noChangeArrowheads="1"/>
          </p:cNvSpPr>
          <p:nvPr/>
        </p:nvSpPr>
        <p:spPr bwMode="auto">
          <a:xfrm>
            <a:off x="1295400" y="1750902"/>
            <a:ext cx="16268700" cy="1147689"/>
          </a:xfrm>
          <a:prstGeom prst="rect">
            <a:avLst/>
          </a:prstGeom>
          <a:noFill/>
          <a:ln w="9525" algn="ctr">
            <a:noFill/>
            <a:miter lim="800000"/>
          </a:ln>
          <a:effectLst/>
        </p:spPr>
        <p:txBody>
          <a:bodyPr wrap="none" lIns="120296" tIns="60149" rIns="120296" bIns="60149" anchor="ctr"/>
          <a:lstStyle/>
          <a:p>
            <a:pPr algn="just"/>
            <a:r>
              <a:rPr sz="3600">
                <a:latin typeface="Calibri" panose="020F0502020204030204" pitchFamily="34" charset="0"/>
              </a:rPr>
              <a:t> </a:t>
            </a:r>
            <a:r>
              <a:rPr sz="3600" b="1" u="sng">
                <a:latin typeface="Calibri" panose="020F0502020204030204" pitchFamily="34" charset="0"/>
                <a:cs typeface="Times New Roman" panose="02020603050405020304" pitchFamily="18" charset="0"/>
              </a:rPr>
              <a:t>C</a:t>
            </a:r>
            <a:r>
              <a:rPr lang="en-US" sz="3600" b="1" u="sng" dirty="0">
                <a:latin typeface="Calibri" panose="020F0502020204030204" pitchFamily="34" charset="0"/>
                <a:cs typeface="Times New Roman" panose="02020603050405020304" pitchFamily="18" charset="0"/>
              </a:rPr>
              <a:t>6</a:t>
            </a:r>
            <a:r>
              <a:rPr sz="3600" b="1" u="sng" dirty="0">
                <a:latin typeface="Calibri" panose="020F0502020204030204" pitchFamily="34" charset="0"/>
                <a:cs typeface="Times New Roman" panose="02020603050405020304" pitchFamily="18" charset="0"/>
              </a:rPr>
              <a:t>.</a:t>
            </a:r>
            <a:r>
              <a:rPr sz="3600" dirty="0">
                <a:latin typeface="Calibri" panose="020F0502020204030204" pitchFamily="34" charset="0"/>
                <a:cs typeface="Times New Roman" panose="02020603050405020304" pitchFamily="18" charset="0"/>
              </a:rPr>
              <a:t> Nam châm điện được tạo ra như thế n</a:t>
            </a:r>
            <a:r>
              <a:rPr sz="3600" dirty="0">
                <a:latin typeface="Calibri" panose="020F0502020204030204" pitchFamily="34" charset="0"/>
                <a:ea typeface="Times New Roman" panose="02020603050405020304" pitchFamily="18" charset="0"/>
              </a:rPr>
              <a:t>à</a:t>
            </a:r>
            <a:r>
              <a:rPr sz="3600" dirty="0">
                <a:latin typeface="Calibri" panose="020F0502020204030204" pitchFamily="34" charset="0"/>
                <a:cs typeface="Times New Roman" panose="02020603050405020304" pitchFamily="18" charset="0"/>
              </a:rPr>
              <a:t>o, có gì lợi hơn so </a:t>
            </a:r>
            <a:r>
              <a:rPr sz="3600">
                <a:latin typeface="Calibri" panose="020F0502020204030204" pitchFamily="34" charset="0"/>
                <a:cs typeface="Times New Roman" panose="02020603050405020304" pitchFamily="18" charset="0"/>
              </a:rPr>
              <a:t>với nam </a:t>
            </a:r>
            <a:r>
              <a:rPr sz="3600" dirty="0">
                <a:latin typeface="Calibri" panose="020F0502020204030204" pitchFamily="34" charset="0"/>
                <a:cs typeface="Times New Roman" panose="02020603050405020304" pitchFamily="18" charset="0"/>
              </a:rPr>
              <a:t>châm vĩnh cửu?</a:t>
            </a:r>
            <a:endParaRPr sz="3600" dirty="0">
              <a:latin typeface="Calibri" panose="020F0502020204030204" pitchFamily="34" charset="0"/>
              <a:ea typeface="Times New Roman" panose="02020603050405020304" pitchFamily="18" charset="0"/>
            </a:endParaRPr>
          </a:p>
        </p:txBody>
      </p:sp>
      <p:sp>
        <p:nvSpPr>
          <p:cNvPr id="6" name="Text Box 9">
            <a:extLst>
              <a:ext uri="{FF2B5EF4-FFF2-40B4-BE49-F238E27FC236}">
                <a16:creationId xmlns:a16="http://schemas.microsoft.com/office/drawing/2014/main" id="{1C0E4F15-D568-4F54-8CA5-5CE65EA61A56}"/>
              </a:ext>
            </a:extLst>
          </p:cNvPr>
          <p:cNvSpPr txBox="1"/>
          <p:nvPr/>
        </p:nvSpPr>
        <p:spPr>
          <a:xfrm>
            <a:off x="990600" y="393464"/>
            <a:ext cx="5561430" cy="860137"/>
          </a:xfrm>
          <a:prstGeom prst="rect">
            <a:avLst/>
          </a:prstGeom>
          <a:noFill/>
          <a:ln w="9525">
            <a:noFill/>
          </a:ln>
        </p:spPr>
        <p:txBody>
          <a:bodyPr wrap="square" lIns="120296" tIns="60149" rIns="120296" bIns="60149">
            <a:spAutoFit/>
          </a:bodyPr>
          <a:lstStyle/>
          <a:p>
            <a:pPr>
              <a:spcBef>
                <a:spcPct val="50000"/>
              </a:spcBef>
            </a:pPr>
            <a:r>
              <a:rPr sz="4800" b="1" u="sng" dirty="0">
                <a:solidFill>
                  <a:srgbClr val="04345C"/>
                </a:solidFill>
                <a:latin typeface="Calibri" panose="020F0502020204030204" pitchFamily="34" charset="0"/>
                <a:cs typeface="Times New Roman" panose="02020603050405020304" pitchFamily="18" charset="0"/>
              </a:rPr>
              <a:t>III. Vận dụng</a:t>
            </a:r>
            <a:endParaRPr sz="4800" b="1" u="sng" dirty="0">
              <a:solidFill>
                <a:srgbClr val="04345C"/>
              </a:solidFill>
              <a:latin typeface="Calibri" panose="020F0502020204030204" pitchFamily="34" charset="0"/>
              <a:ea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8491"/>
                                        </p:tgtEl>
                                        <p:attrNameLst>
                                          <p:attrName>style.visibility</p:attrName>
                                        </p:attrNameLst>
                                      </p:cBhvr>
                                      <p:to>
                                        <p:strVal val="visible"/>
                                      </p:to>
                                    </p:set>
                                    <p:animEffect transition="in" filter="box(in)">
                                      <p:cBhvr>
                                        <p:cTn id="7" dur="2000"/>
                                        <p:tgtEl>
                                          <p:spTgt spid="1484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8487"/>
                                        </p:tgtEl>
                                        <p:attrNameLst>
                                          <p:attrName>style.visibility</p:attrName>
                                        </p:attrNameLst>
                                      </p:cBhvr>
                                      <p:to>
                                        <p:strVal val="visible"/>
                                      </p:to>
                                    </p:set>
                                    <p:animEffect transition="in" filter="blinds(horizontal)">
                                      <p:cBhvr>
                                        <p:cTn id="12" dur="500"/>
                                        <p:tgtEl>
                                          <p:spTgt spid="148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7" grpId="0" animBg="1"/>
      <p:bldP spid="14849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92641">
            <a:off x="2297632" y="-2506663"/>
            <a:ext cx="14137151" cy="14649897"/>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16729" y="5468715"/>
            <a:ext cx="5328508" cy="552177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8884" y="8667750"/>
            <a:ext cx="2306858" cy="239052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12967898" y="-2126071"/>
            <a:ext cx="6088708" cy="63095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449029">
            <a:off x="16729013" y="2010975"/>
            <a:ext cx="1828804" cy="1895134"/>
          </a:xfrm>
          <a:prstGeom prst="rect">
            <a:avLst/>
          </a:prstGeom>
        </p:spPr>
      </p:pic>
      <p:grpSp>
        <p:nvGrpSpPr>
          <p:cNvPr id="7" name="Group 7"/>
          <p:cNvGrpSpPr/>
          <p:nvPr/>
        </p:nvGrpSpPr>
        <p:grpSpPr>
          <a:xfrm>
            <a:off x="16687800" y="10287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9" name="Group 9"/>
          <p:cNvGrpSpPr/>
          <p:nvPr/>
        </p:nvGrpSpPr>
        <p:grpSpPr>
          <a:xfrm>
            <a:off x="-152400" y="8077200"/>
            <a:ext cx="1181100" cy="11811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2" name="TextBox 12"/>
          <p:cNvSpPr txBox="1"/>
          <p:nvPr/>
        </p:nvSpPr>
        <p:spPr>
          <a:xfrm>
            <a:off x="3552795" y="3196974"/>
            <a:ext cx="11182410" cy="3893053"/>
          </a:xfrm>
          <a:prstGeom prst="rect">
            <a:avLst/>
          </a:prstGeom>
        </p:spPr>
        <p:txBody>
          <a:bodyPr wrap="square" lIns="0" tIns="0" rIns="0" bIns="0" rtlCol="0" anchor="t">
            <a:spAutoFit/>
          </a:bodyPr>
          <a:lstStyle/>
          <a:p>
            <a:pPr algn="ctr">
              <a:lnSpc>
                <a:spcPct val="150000"/>
              </a:lnSpc>
            </a:pPr>
            <a:r>
              <a:rPr lang="en-US" sz="8799" spc="879">
                <a:solidFill>
                  <a:srgbClr val="6BD4CD"/>
                </a:solidFill>
                <a:latin typeface="Josefin Sans Regular Bold"/>
              </a:rPr>
              <a:t>TRẮC NGHIỆM TỔNG KẾT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10</a:t>
            </a:r>
            <a:endParaRPr lang="vi-VN" sz="4000">
              <a:solidFill>
                <a:srgbClr val="04345C"/>
              </a:solidFill>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9</a:t>
            </a:r>
            <a:endParaRPr lang="vi-VN" sz="4000">
              <a:solidFill>
                <a:srgbClr val="04345C"/>
              </a:solidFill>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8</a:t>
            </a:r>
            <a:endParaRPr lang="vi-VN" sz="4000">
              <a:solidFill>
                <a:srgbClr val="04345C"/>
              </a:solidFill>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7</a:t>
            </a:r>
            <a:endParaRPr lang="vi-VN" sz="4000">
              <a:solidFill>
                <a:srgbClr val="04345C"/>
              </a:solidFill>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6</a:t>
            </a:r>
            <a:endParaRPr lang="vi-VN" sz="4000">
              <a:solidFill>
                <a:srgbClr val="04345C"/>
              </a:solidFill>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5</a:t>
            </a:r>
            <a:endParaRPr lang="vi-VN" sz="4000">
              <a:solidFill>
                <a:srgbClr val="04345C"/>
              </a:solidFill>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4</a:t>
            </a:r>
            <a:endParaRPr lang="vi-VN" sz="4000">
              <a:solidFill>
                <a:srgbClr val="04345C"/>
              </a:solidFill>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3</a:t>
            </a:r>
            <a:endParaRPr lang="vi-VN" sz="4000">
              <a:solidFill>
                <a:srgbClr val="04345C"/>
              </a:solidFill>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2</a:t>
            </a:r>
            <a:endParaRPr lang="vi-VN" sz="4000">
              <a:solidFill>
                <a:srgbClr val="04345C"/>
              </a:solidFill>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a:t>
            </a:r>
            <a:endParaRPr lang="vi-VN" sz="4000">
              <a:solidFill>
                <a:srgbClr val="04345C"/>
              </a:solidFill>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747772" y="1047571"/>
            <a:ext cx="11254228" cy="1200329"/>
          </a:xfrm>
          <a:prstGeom prst="rect">
            <a:avLst/>
          </a:prstGeom>
          <a:solidFill>
            <a:schemeClr val="bg1"/>
          </a:solidFill>
          <a:ln w="69850" cmpd="dbl">
            <a:solidFill>
              <a:srgbClr val="04345C"/>
            </a:solidFill>
          </a:ln>
        </p:spPr>
        <p:txBody>
          <a:bodyPr wrap="square" rtlCol="0">
            <a:spAutoFit/>
          </a:bodyPr>
          <a:lstStyle/>
          <a:p>
            <a:r>
              <a:rPr lang="en-US" sz="3600" b="1">
                <a:solidFill>
                  <a:srgbClr val="04345C"/>
                </a:solidFill>
              </a:rPr>
              <a:t>Câu 1: </a:t>
            </a:r>
            <a:r>
              <a:rPr lang="vi-VN" sz="3600" b="1">
                <a:solidFill>
                  <a:srgbClr val="04345C"/>
                </a:solidFill>
              </a:rPr>
              <a:t>Khi đặt sắt, thép, niken, coban hay các vật liệu từ khác đặt trong từ trường thì:</a:t>
            </a:r>
            <a:r>
              <a:rPr lang="en-US" sz="3600" b="1">
                <a:solidFill>
                  <a:srgbClr val="04345C"/>
                </a:solidFill>
              </a:rPr>
              <a:t>  </a:t>
            </a:r>
            <a:endParaRPr lang="vi-VN" sz="3600" b="1">
              <a:solidFill>
                <a:srgbClr val="04345C"/>
              </a:solidFill>
            </a:endParaRPr>
          </a:p>
        </p:txBody>
      </p:sp>
      <p:sp>
        <p:nvSpPr>
          <p:cNvPr id="29" name="TextBox 28">
            <a:extLst>
              <a:ext uri="{FF2B5EF4-FFF2-40B4-BE49-F238E27FC236}">
                <a16:creationId xmlns:a16="http://schemas.microsoft.com/office/drawing/2014/main" id="{2E42E73F-5862-43DF-9CCA-016DB1495D0B}"/>
              </a:ext>
            </a:extLst>
          </p:cNvPr>
          <p:cNvSpPr txBox="1"/>
          <p:nvPr/>
        </p:nvSpPr>
        <p:spPr>
          <a:xfrm>
            <a:off x="7213903" y="3120049"/>
            <a:ext cx="6368716" cy="2308324"/>
          </a:xfrm>
          <a:prstGeom prst="rect">
            <a:avLst/>
          </a:prstGeom>
          <a:solidFill>
            <a:schemeClr val="bg1"/>
          </a:solidFill>
          <a:ln w="98425" cmpd="dbl">
            <a:solidFill>
              <a:srgbClr val="04345C"/>
            </a:solidFill>
          </a:ln>
        </p:spPr>
        <p:txBody>
          <a:bodyPr wrap="square" rtlCol="0">
            <a:spAutoFit/>
          </a:bodyPr>
          <a:lstStyle/>
          <a:p>
            <a:r>
              <a:rPr lang="vi-VN" sz="3600">
                <a:solidFill>
                  <a:srgbClr val="04345C"/>
                </a:solidFill>
                <a:latin typeface="Calibri" panose="020F0502020204030204" pitchFamily="34" charset="0"/>
              </a:rPr>
              <a:t>A. Bị nhiễm điện	</a:t>
            </a:r>
          </a:p>
          <a:p>
            <a:r>
              <a:rPr lang="vi-VN" sz="3600">
                <a:solidFill>
                  <a:srgbClr val="04345C"/>
                </a:solidFill>
                <a:latin typeface="Calibri" panose="020F0502020204030204" pitchFamily="34" charset="0"/>
              </a:rPr>
              <a:t>B. Bị nhiễm từ</a:t>
            </a:r>
          </a:p>
          <a:p>
            <a:r>
              <a:rPr lang="vi-VN" sz="3600">
                <a:solidFill>
                  <a:srgbClr val="04345C"/>
                </a:solidFill>
                <a:latin typeface="Calibri" panose="020F0502020204030204" pitchFamily="34" charset="0"/>
              </a:rPr>
              <a:t>C. Mất hết từ tính	</a:t>
            </a:r>
          </a:p>
          <a:p>
            <a:r>
              <a:rPr lang="vi-VN" sz="3600">
                <a:solidFill>
                  <a:srgbClr val="04345C"/>
                </a:solidFill>
                <a:latin typeface="Calibri" panose="020F0502020204030204" pitchFamily="34" charset="0"/>
              </a:rPr>
              <a:t>D. Giữ được từ tính lâu dài</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rtlCol="0">
            <a:spAutoFit/>
          </a:bodyPr>
          <a:lstStyle/>
          <a:p>
            <a:r>
              <a:rPr lang="vi-VN" sz="6000">
                <a:latin typeface="Calibri" panose="020F0502020204030204" pitchFamily="34" charset="0"/>
              </a:rPr>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8031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10</a:t>
            </a:r>
            <a:endParaRPr lang="vi-VN" sz="4000">
              <a:solidFill>
                <a:srgbClr val="04345C"/>
              </a:solidFill>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9</a:t>
            </a:r>
            <a:endParaRPr lang="vi-VN" sz="4000">
              <a:solidFill>
                <a:srgbClr val="04345C"/>
              </a:solidFill>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8</a:t>
            </a:r>
            <a:endParaRPr lang="vi-VN" sz="4000">
              <a:solidFill>
                <a:srgbClr val="04345C"/>
              </a:solidFill>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7</a:t>
            </a:r>
            <a:endParaRPr lang="vi-VN" sz="4000">
              <a:solidFill>
                <a:srgbClr val="04345C"/>
              </a:solidFill>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6</a:t>
            </a:r>
            <a:endParaRPr lang="vi-VN" sz="4000">
              <a:solidFill>
                <a:srgbClr val="04345C"/>
              </a:solidFill>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5</a:t>
            </a:r>
            <a:endParaRPr lang="vi-VN" sz="4000">
              <a:solidFill>
                <a:srgbClr val="04345C"/>
              </a:solidFill>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4</a:t>
            </a:r>
            <a:endParaRPr lang="vi-VN" sz="4000">
              <a:solidFill>
                <a:srgbClr val="04345C"/>
              </a:solidFill>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3</a:t>
            </a:r>
            <a:endParaRPr lang="vi-VN" sz="4000">
              <a:solidFill>
                <a:srgbClr val="04345C"/>
              </a:solidFill>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2</a:t>
            </a:r>
            <a:endParaRPr lang="vi-VN" sz="4000">
              <a:solidFill>
                <a:srgbClr val="04345C"/>
              </a:solidFill>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a:t>
            </a:r>
            <a:endParaRPr lang="vi-VN" sz="4000">
              <a:solidFill>
                <a:srgbClr val="04345C"/>
              </a:solidFill>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747772" y="1047571"/>
            <a:ext cx="11254228" cy="1754326"/>
          </a:xfrm>
          <a:prstGeom prst="rect">
            <a:avLst/>
          </a:prstGeom>
          <a:solidFill>
            <a:schemeClr val="bg1"/>
          </a:solidFill>
          <a:ln w="69850" cmpd="dbl">
            <a:solidFill>
              <a:srgbClr val="04345C"/>
            </a:solidFill>
          </a:ln>
        </p:spPr>
        <p:txBody>
          <a:bodyPr wrap="square" rtlCol="0">
            <a:spAutoFit/>
          </a:bodyPr>
          <a:lstStyle/>
          <a:p>
            <a:r>
              <a:rPr lang="vi-VN" sz="3600" b="1">
                <a:solidFill>
                  <a:srgbClr val="04345C"/>
                </a:solidFill>
              </a:rPr>
              <a:t>Câu 2: Có hiện tượng gì xảy ra với một thanh thép khi đặt nó vào trong lòng một ống dây có dòng điện một chiều chạy qua?</a:t>
            </a:r>
          </a:p>
        </p:txBody>
      </p:sp>
      <p:sp>
        <p:nvSpPr>
          <p:cNvPr id="29" name="TextBox 28">
            <a:extLst>
              <a:ext uri="{FF2B5EF4-FFF2-40B4-BE49-F238E27FC236}">
                <a16:creationId xmlns:a16="http://schemas.microsoft.com/office/drawing/2014/main" id="{2E42E73F-5862-43DF-9CCA-016DB1495D0B}"/>
              </a:ext>
            </a:extLst>
          </p:cNvPr>
          <p:cNvSpPr txBox="1"/>
          <p:nvPr/>
        </p:nvSpPr>
        <p:spPr>
          <a:xfrm>
            <a:off x="6576572" y="3120049"/>
            <a:ext cx="7862145" cy="2862322"/>
          </a:xfrm>
          <a:prstGeom prst="rect">
            <a:avLst/>
          </a:prstGeom>
          <a:solidFill>
            <a:schemeClr val="bg1"/>
          </a:solidFill>
          <a:ln w="98425" cmpd="dbl">
            <a:solidFill>
              <a:srgbClr val="04345C"/>
            </a:solidFill>
          </a:ln>
        </p:spPr>
        <p:txBody>
          <a:bodyPr wrap="square" rtlCol="0">
            <a:spAutoFit/>
          </a:bodyPr>
          <a:lstStyle/>
          <a:p>
            <a:r>
              <a:rPr lang="vi-VN" sz="3600">
                <a:solidFill>
                  <a:srgbClr val="04345C"/>
                </a:solidFill>
                <a:latin typeface="Calibri" panose="020F0502020204030204" pitchFamily="34" charset="0"/>
              </a:rPr>
              <a:t>A. Thanh thép bị nóng lên.	</a:t>
            </a:r>
          </a:p>
          <a:p>
            <a:r>
              <a:rPr lang="vi-VN" sz="3600">
                <a:solidFill>
                  <a:srgbClr val="04345C"/>
                </a:solidFill>
                <a:latin typeface="Calibri" panose="020F0502020204030204" pitchFamily="34" charset="0"/>
              </a:rPr>
              <a:t>B. Thanh thép bị phát sáng.</a:t>
            </a:r>
          </a:p>
          <a:p>
            <a:r>
              <a:rPr lang="vi-VN" sz="3600">
                <a:solidFill>
                  <a:srgbClr val="04345C"/>
                </a:solidFill>
                <a:latin typeface="Calibri" panose="020F0502020204030204" pitchFamily="34" charset="0"/>
              </a:rPr>
              <a:t>C. Thanh thép bị đẩy ra khỏi ống dây.	</a:t>
            </a:r>
          </a:p>
          <a:p>
            <a:r>
              <a:rPr lang="vi-VN" sz="3600">
                <a:solidFill>
                  <a:srgbClr val="04345C"/>
                </a:solidFill>
                <a:latin typeface="Calibri" panose="020F0502020204030204" pitchFamily="34" charset="0"/>
              </a:rPr>
              <a:t>D. Thanh thép trở thành một nam châm.</a:t>
            </a:r>
          </a:p>
          <a:p>
            <a:endParaRPr lang="vi-VN" sz="3600">
              <a:solidFill>
                <a:srgbClr val="04345C"/>
              </a:solidFill>
              <a:latin typeface="Calibri" panose="020F0502020204030204" pitchFamily="34" charset="0"/>
            </a:endParaRPr>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rtlCol="0">
            <a:spAutoFit/>
          </a:bodyPr>
          <a:lstStyle/>
          <a:p>
            <a:r>
              <a:rPr lang="vi-VN" sz="6000">
                <a:latin typeface="Calibri" panose="020F0502020204030204" pitchFamily="34" charset="0"/>
              </a:rPr>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7269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1447923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10</a:t>
            </a:r>
            <a:endParaRPr lang="vi-VN" sz="4000">
              <a:solidFill>
                <a:srgbClr val="04345C"/>
              </a:solidFill>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9</a:t>
            </a:r>
            <a:endParaRPr lang="vi-VN" sz="4000">
              <a:solidFill>
                <a:srgbClr val="04345C"/>
              </a:solidFill>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8</a:t>
            </a:r>
            <a:endParaRPr lang="vi-VN" sz="4000">
              <a:solidFill>
                <a:srgbClr val="04345C"/>
              </a:solidFill>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7</a:t>
            </a:r>
            <a:endParaRPr lang="vi-VN" sz="4000">
              <a:solidFill>
                <a:srgbClr val="04345C"/>
              </a:solidFill>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6</a:t>
            </a:r>
            <a:endParaRPr lang="vi-VN" sz="4000">
              <a:solidFill>
                <a:srgbClr val="04345C"/>
              </a:solidFill>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5</a:t>
            </a:r>
            <a:endParaRPr lang="vi-VN" sz="4000">
              <a:solidFill>
                <a:srgbClr val="04345C"/>
              </a:solidFill>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4</a:t>
            </a:r>
            <a:endParaRPr lang="vi-VN" sz="4000">
              <a:solidFill>
                <a:srgbClr val="04345C"/>
              </a:solidFill>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3</a:t>
            </a:r>
            <a:endParaRPr lang="vi-VN" sz="4000">
              <a:solidFill>
                <a:srgbClr val="04345C"/>
              </a:solidFill>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2</a:t>
            </a:r>
            <a:endParaRPr lang="vi-VN" sz="4000">
              <a:solidFill>
                <a:srgbClr val="04345C"/>
              </a:solidFill>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a:t>
            </a:r>
            <a:endParaRPr lang="vi-VN" sz="4000">
              <a:solidFill>
                <a:srgbClr val="04345C"/>
              </a:solidFill>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747772" y="1047571"/>
            <a:ext cx="11254228" cy="646331"/>
          </a:xfrm>
          <a:prstGeom prst="rect">
            <a:avLst/>
          </a:prstGeom>
          <a:solidFill>
            <a:schemeClr val="bg1"/>
          </a:solidFill>
          <a:ln w="69850" cmpd="dbl">
            <a:solidFill>
              <a:srgbClr val="04345C"/>
            </a:solidFill>
          </a:ln>
        </p:spPr>
        <p:txBody>
          <a:bodyPr wrap="square" rtlCol="0">
            <a:spAutoFit/>
          </a:bodyPr>
          <a:lstStyle/>
          <a:p>
            <a:r>
              <a:rPr lang="en-US" sz="3600" b="1">
                <a:solidFill>
                  <a:srgbClr val="04345C"/>
                </a:solidFill>
              </a:rPr>
              <a:t>Câu 3: Nam châm điện có cấu tạo gồm:</a:t>
            </a:r>
            <a:endParaRPr lang="vi-VN" sz="3600" b="1">
              <a:solidFill>
                <a:srgbClr val="04345C"/>
              </a:solidFill>
            </a:endParaRPr>
          </a:p>
        </p:txBody>
      </p:sp>
      <p:sp>
        <p:nvSpPr>
          <p:cNvPr id="29" name="TextBox 28">
            <a:extLst>
              <a:ext uri="{FF2B5EF4-FFF2-40B4-BE49-F238E27FC236}">
                <a16:creationId xmlns:a16="http://schemas.microsoft.com/office/drawing/2014/main" id="{2E42E73F-5862-43DF-9CCA-016DB1495D0B}"/>
              </a:ext>
            </a:extLst>
          </p:cNvPr>
          <p:cNvSpPr txBox="1"/>
          <p:nvPr/>
        </p:nvSpPr>
        <p:spPr>
          <a:xfrm>
            <a:off x="6019802" y="3120049"/>
            <a:ext cx="8418914" cy="2862322"/>
          </a:xfrm>
          <a:prstGeom prst="rect">
            <a:avLst/>
          </a:prstGeom>
          <a:solidFill>
            <a:schemeClr val="bg1"/>
          </a:solidFill>
          <a:ln w="98425" cmpd="dbl">
            <a:solidFill>
              <a:srgbClr val="04345C"/>
            </a:solidFill>
          </a:ln>
        </p:spPr>
        <p:txBody>
          <a:bodyPr wrap="square" rtlCol="0">
            <a:spAutoFit/>
          </a:bodyPr>
          <a:lstStyle/>
          <a:p>
            <a:r>
              <a:rPr lang="vi-VN" sz="3600">
                <a:solidFill>
                  <a:srgbClr val="04345C"/>
                </a:solidFill>
                <a:latin typeface="Calibri" panose="020F0502020204030204" pitchFamily="34" charset="0"/>
              </a:rPr>
              <a:t>A. Nam châm vĩnh cửu và lõi sắt non.	</a:t>
            </a:r>
          </a:p>
          <a:p>
            <a:r>
              <a:rPr lang="vi-VN" sz="3600">
                <a:solidFill>
                  <a:srgbClr val="04345C"/>
                </a:solidFill>
                <a:latin typeface="Calibri" panose="020F0502020204030204" pitchFamily="34" charset="0"/>
              </a:rPr>
              <a:t>B. Cuộn dây dẫn và lõi sắt non.</a:t>
            </a:r>
          </a:p>
          <a:p>
            <a:r>
              <a:rPr lang="vi-VN" sz="3600">
                <a:solidFill>
                  <a:srgbClr val="04345C"/>
                </a:solidFill>
                <a:latin typeface="Calibri" panose="020F0502020204030204" pitchFamily="34" charset="0"/>
              </a:rPr>
              <a:t>C. Cuộn dây dẫn và nam châm vĩnh cửu.	</a:t>
            </a:r>
          </a:p>
          <a:p>
            <a:r>
              <a:rPr lang="vi-VN" sz="3600">
                <a:solidFill>
                  <a:srgbClr val="04345C"/>
                </a:solidFill>
                <a:latin typeface="Calibri" panose="020F0502020204030204" pitchFamily="34" charset="0"/>
              </a:rPr>
              <a:t>D. Nam châm.</a:t>
            </a:r>
          </a:p>
          <a:p>
            <a:r>
              <a:rPr lang="vi-VN" sz="3600">
                <a:solidFill>
                  <a:srgbClr val="04345C"/>
                </a:solidFill>
                <a:latin typeface="Calibri" panose="020F0502020204030204" pitchFamily="34" charset="0"/>
              </a:rPr>
              <a:t> </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rtlCol="0">
            <a:spAutoFit/>
          </a:bodyPr>
          <a:lstStyle/>
          <a:p>
            <a:r>
              <a:rPr lang="vi-VN" sz="6000">
                <a:latin typeface="Calibri" panose="020F0502020204030204" pitchFamily="34" charset="0"/>
              </a:rPr>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64317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174185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10</a:t>
            </a:r>
            <a:endParaRPr lang="vi-VN" sz="4000">
              <a:solidFill>
                <a:srgbClr val="04345C"/>
              </a:solidFill>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9</a:t>
            </a:r>
            <a:endParaRPr lang="vi-VN" sz="4000">
              <a:solidFill>
                <a:srgbClr val="04345C"/>
              </a:solidFill>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8</a:t>
            </a:r>
            <a:endParaRPr lang="vi-VN" sz="4000">
              <a:solidFill>
                <a:srgbClr val="04345C"/>
              </a:solidFill>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7</a:t>
            </a:r>
            <a:endParaRPr lang="vi-VN" sz="4000">
              <a:solidFill>
                <a:srgbClr val="04345C"/>
              </a:solidFill>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6</a:t>
            </a:r>
            <a:endParaRPr lang="vi-VN" sz="4000">
              <a:solidFill>
                <a:srgbClr val="04345C"/>
              </a:solidFill>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5</a:t>
            </a:r>
            <a:endParaRPr lang="vi-VN" sz="4000">
              <a:solidFill>
                <a:srgbClr val="04345C"/>
              </a:solidFill>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4</a:t>
            </a:r>
            <a:endParaRPr lang="vi-VN" sz="4000">
              <a:solidFill>
                <a:srgbClr val="04345C"/>
              </a:solidFill>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3</a:t>
            </a:r>
            <a:endParaRPr lang="vi-VN" sz="4000">
              <a:solidFill>
                <a:srgbClr val="04345C"/>
              </a:solidFill>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2</a:t>
            </a:r>
            <a:endParaRPr lang="vi-VN" sz="4000">
              <a:solidFill>
                <a:srgbClr val="04345C"/>
              </a:solidFill>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a:t>
            </a:r>
            <a:endParaRPr lang="vi-VN" sz="4000">
              <a:solidFill>
                <a:srgbClr val="04345C"/>
              </a:solidFill>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747772" y="1047571"/>
            <a:ext cx="11254228" cy="646331"/>
          </a:xfrm>
          <a:prstGeom prst="rect">
            <a:avLst/>
          </a:prstGeom>
          <a:solidFill>
            <a:schemeClr val="bg1"/>
          </a:solidFill>
          <a:ln w="69850" cmpd="dbl">
            <a:solidFill>
              <a:srgbClr val="04345C"/>
            </a:solidFill>
          </a:ln>
        </p:spPr>
        <p:txBody>
          <a:bodyPr wrap="square" rtlCol="0">
            <a:spAutoFit/>
          </a:bodyPr>
          <a:lstStyle/>
          <a:p>
            <a:r>
              <a:rPr lang="vi-VN" sz="3600" b="1">
                <a:solidFill>
                  <a:srgbClr val="04345C"/>
                </a:solidFill>
              </a:rPr>
              <a:t>Câu 4: Chọn phương án đúng?</a:t>
            </a:r>
          </a:p>
        </p:txBody>
      </p:sp>
      <p:sp>
        <p:nvSpPr>
          <p:cNvPr id="29" name="TextBox 28">
            <a:extLst>
              <a:ext uri="{FF2B5EF4-FFF2-40B4-BE49-F238E27FC236}">
                <a16:creationId xmlns:a16="http://schemas.microsoft.com/office/drawing/2014/main" id="{2E42E73F-5862-43DF-9CCA-016DB1495D0B}"/>
              </a:ext>
            </a:extLst>
          </p:cNvPr>
          <p:cNvSpPr txBox="1"/>
          <p:nvPr/>
        </p:nvSpPr>
        <p:spPr>
          <a:xfrm>
            <a:off x="4655723" y="3120049"/>
            <a:ext cx="11340929" cy="3970318"/>
          </a:xfrm>
          <a:prstGeom prst="rect">
            <a:avLst/>
          </a:prstGeom>
          <a:solidFill>
            <a:schemeClr val="bg1"/>
          </a:solidFill>
          <a:ln w="98425" cmpd="dbl">
            <a:solidFill>
              <a:srgbClr val="04345C"/>
            </a:solidFill>
          </a:ln>
        </p:spPr>
        <p:txBody>
          <a:bodyPr wrap="square" rtlCol="0">
            <a:spAutoFit/>
          </a:bodyPr>
          <a:lstStyle/>
          <a:p>
            <a:pPr marL="620713" indent="-620713"/>
            <a:r>
              <a:rPr lang="vi-VN" sz="3600">
                <a:solidFill>
                  <a:srgbClr val="04345C"/>
                </a:solidFill>
                <a:latin typeface="Calibri" panose="020F0502020204030204" pitchFamily="34" charset="0"/>
              </a:rPr>
              <a:t>A. Tăng cường độ dòng điện chạy qua các vòng dây thì lực từ của nam châm điện giảm.</a:t>
            </a:r>
          </a:p>
          <a:p>
            <a:pPr marL="620713" indent="-620713"/>
            <a:r>
              <a:rPr lang="vi-VN" sz="3600">
                <a:solidFill>
                  <a:srgbClr val="04345C"/>
                </a:solidFill>
                <a:latin typeface="Calibri" panose="020F0502020204030204" pitchFamily="34" charset="0"/>
              </a:rPr>
              <a:t>B. Tăng số vòng dây của cuộn dây thì lực từ của nam châm điện giảm.</a:t>
            </a:r>
          </a:p>
          <a:p>
            <a:pPr marL="620713" indent="-620713"/>
            <a:r>
              <a:rPr lang="vi-VN" sz="3600">
                <a:solidFill>
                  <a:srgbClr val="04345C"/>
                </a:solidFill>
                <a:latin typeface="Calibri" panose="020F0502020204030204" pitchFamily="34" charset="0"/>
              </a:rPr>
              <a:t>C. Lõi sắt hoặc lõi thép làm tăng tác dụng từ của ống dây.</a:t>
            </a:r>
          </a:p>
          <a:p>
            <a:pPr marL="620713" indent="-620713"/>
            <a:r>
              <a:rPr lang="vi-VN" sz="3600">
                <a:solidFill>
                  <a:srgbClr val="04345C"/>
                </a:solidFill>
                <a:latin typeface="Calibri" panose="020F0502020204030204" pitchFamily="34" charset="0"/>
              </a:rPr>
              <a:t>D. Sau khi bị nhiễm từ thì cả sắt non và thép đều không giữ được từ tính lâu dài.</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rtlCol="0">
            <a:spAutoFit/>
          </a:bodyPr>
          <a:lstStyle/>
          <a:p>
            <a:r>
              <a:rPr lang="vi-VN" sz="6000">
                <a:latin typeface="Calibri" panose="020F0502020204030204" pitchFamily="34" charset="0"/>
              </a:rPr>
              <a:t>ĐÁP ÁN : C</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56430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1359612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10</a:t>
            </a:r>
            <a:endParaRPr lang="vi-VN" sz="4000">
              <a:solidFill>
                <a:srgbClr val="04345C"/>
              </a:solidFill>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9</a:t>
            </a:r>
            <a:endParaRPr lang="vi-VN" sz="4000">
              <a:solidFill>
                <a:srgbClr val="04345C"/>
              </a:solidFill>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8</a:t>
            </a:r>
            <a:endParaRPr lang="vi-VN" sz="4000">
              <a:solidFill>
                <a:srgbClr val="04345C"/>
              </a:solidFill>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7</a:t>
            </a:r>
            <a:endParaRPr lang="vi-VN" sz="4000">
              <a:solidFill>
                <a:srgbClr val="04345C"/>
              </a:solidFill>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6</a:t>
            </a:r>
            <a:endParaRPr lang="vi-VN" sz="4000">
              <a:solidFill>
                <a:srgbClr val="04345C"/>
              </a:solidFill>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5</a:t>
            </a:r>
            <a:endParaRPr lang="vi-VN" sz="4000">
              <a:solidFill>
                <a:srgbClr val="04345C"/>
              </a:solidFill>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4</a:t>
            </a:r>
            <a:endParaRPr lang="vi-VN" sz="4000">
              <a:solidFill>
                <a:srgbClr val="04345C"/>
              </a:solidFill>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3</a:t>
            </a:r>
            <a:endParaRPr lang="vi-VN" sz="4000">
              <a:solidFill>
                <a:srgbClr val="04345C"/>
              </a:solidFill>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2</a:t>
            </a:r>
            <a:endParaRPr lang="vi-VN" sz="4000">
              <a:solidFill>
                <a:srgbClr val="04345C"/>
              </a:solidFill>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a:t>
            </a:r>
            <a:endParaRPr lang="vi-VN" sz="4000">
              <a:solidFill>
                <a:srgbClr val="04345C"/>
              </a:solidFill>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747771" y="1047571"/>
            <a:ext cx="12514159" cy="1200329"/>
          </a:xfrm>
          <a:prstGeom prst="rect">
            <a:avLst/>
          </a:prstGeom>
          <a:solidFill>
            <a:schemeClr val="bg1"/>
          </a:solidFill>
          <a:ln w="69850" cmpd="dbl">
            <a:solidFill>
              <a:srgbClr val="04345C"/>
            </a:solidFill>
          </a:ln>
        </p:spPr>
        <p:txBody>
          <a:bodyPr wrap="square" rtlCol="0">
            <a:spAutoFit/>
          </a:bodyPr>
          <a:lstStyle/>
          <a:p>
            <a:r>
              <a:rPr lang="vi-VN" sz="3600" b="1">
                <a:solidFill>
                  <a:srgbClr val="04345C"/>
                </a:solidFill>
              </a:rPr>
              <a:t>Câu 5: Trong các trường hợp sau, trường hợp nào vật có khả năng nhiễm từ và trở thành nam châm vĩnh cửu?</a:t>
            </a:r>
          </a:p>
        </p:txBody>
      </p:sp>
      <p:sp>
        <p:nvSpPr>
          <p:cNvPr id="29" name="TextBox 28">
            <a:extLst>
              <a:ext uri="{FF2B5EF4-FFF2-40B4-BE49-F238E27FC236}">
                <a16:creationId xmlns:a16="http://schemas.microsoft.com/office/drawing/2014/main" id="{2E42E73F-5862-43DF-9CCA-016DB1495D0B}"/>
              </a:ext>
            </a:extLst>
          </p:cNvPr>
          <p:cNvSpPr txBox="1"/>
          <p:nvPr/>
        </p:nvSpPr>
        <p:spPr>
          <a:xfrm>
            <a:off x="4655723" y="2977061"/>
            <a:ext cx="12583587" cy="4524315"/>
          </a:xfrm>
          <a:prstGeom prst="rect">
            <a:avLst/>
          </a:prstGeom>
          <a:solidFill>
            <a:schemeClr val="bg1"/>
          </a:solidFill>
          <a:ln w="98425" cmpd="dbl">
            <a:solidFill>
              <a:srgbClr val="04345C"/>
            </a:solidFill>
          </a:ln>
        </p:spPr>
        <p:txBody>
          <a:bodyPr wrap="square" rtlCol="0">
            <a:spAutoFit/>
          </a:bodyPr>
          <a:lstStyle/>
          <a:p>
            <a:pPr marL="587375" indent="-587375"/>
            <a:r>
              <a:rPr lang="vi-VN" sz="3600">
                <a:solidFill>
                  <a:srgbClr val="04345C"/>
                </a:solidFill>
                <a:latin typeface="Calibri" panose="020F0502020204030204" pitchFamily="34" charset="0"/>
              </a:rPr>
              <a:t>A. Một vòng dây dẫn bằng thép được đưa lại gần một cực của nam châm điện mạnh trong thời gian ngắn, rồi đưa ra xa.</a:t>
            </a:r>
          </a:p>
          <a:p>
            <a:pPr marL="587375" indent="-587375"/>
            <a:r>
              <a:rPr lang="vi-VN" sz="3600">
                <a:solidFill>
                  <a:srgbClr val="04345C"/>
                </a:solidFill>
                <a:latin typeface="Calibri" panose="020F0502020204030204" pitchFamily="34" charset="0"/>
              </a:rPr>
              <a:t>B. Một vòng dây dẫn bằng sắt non được đưa lại gần một cực của nam châm điện mạnh trong thời gian ngắn, rồi đưa ra xa.</a:t>
            </a:r>
          </a:p>
          <a:p>
            <a:pPr marL="587375" indent="-587375"/>
            <a:r>
              <a:rPr lang="vi-VN" sz="3600">
                <a:solidFill>
                  <a:srgbClr val="04345C"/>
                </a:solidFill>
                <a:latin typeface="Calibri" panose="020F0502020204030204" pitchFamily="34" charset="0"/>
              </a:rPr>
              <a:t>C. Một vòng dây dẫn bằng sắt non được đưa lại gần một đầu của nam châm điện mạnh trong thời gian dài, rồi đưa ra xa.</a:t>
            </a:r>
          </a:p>
          <a:p>
            <a:pPr marL="587375" indent="-587375"/>
            <a:r>
              <a:rPr lang="vi-VN" sz="3600">
                <a:solidFill>
                  <a:srgbClr val="04345C"/>
                </a:solidFill>
                <a:latin typeface="Calibri" panose="020F0502020204030204" pitchFamily="34" charset="0"/>
              </a:rPr>
              <a:t>D. Một lõi sắt non được đặt trong lòng một cuộn dây có dòng điện với cường độ lớn trong một thời gian dài, rồi đưa ra xa.</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rtlCol="0">
            <a:spAutoFit/>
          </a:bodyPr>
          <a:lstStyle/>
          <a:p>
            <a:r>
              <a:rPr lang="vi-VN" sz="6000">
                <a:latin typeface="Calibri" panose="020F0502020204030204" pitchFamily="34" charset="0"/>
              </a:rPr>
              <a:t>ĐÁP ÁN : A </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47286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4081317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73250" y="5143500"/>
            <a:ext cx="5829100" cy="6040518"/>
          </a:xfrm>
          <a:prstGeom prst="rect">
            <a:avLst/>
          </a:prstGeom>
        </p:spPr>
      </p:pic>
      <p:grpSp>
        <p:nvGrpSpPr>
          <p:cNvPr id="3" name="Group 3"/>
          <p:cNvGrpSpPr>
            <a:grpSpLocks noChangeAspect="1"/>
          </p:cNvGrpSpPr>
          <p:nvPr/>
        </p:nvGrpSpPr>
        <p:grpSpPr>
          <a:xfrm>
            <a:off x="9144000" y="-490588"/>
            <a:ext cx="9604079" cy="9837897"/>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extLst>
                  <a:ext uri="{28A0092B-C50C-407E-A947-70E740481C1C}">
                    <a14:useLocalDpi xmlns:a14="http://schemas.microsoft.com/office/drawing/2010/main" val="0"/>
                  </a:ext>
                </a:extLst>
              </a:blip>
              <a:stretch>
                <a:fillRect/>
              </a:stretch>
            </a:blipFill>
          </p:spPr>
        </p:sp>
      </p:grpSp>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28637">
            <a:off x="-1375202" y="-55804"/>
            <a:ext cx="10120710" cy="10487782"/>
          </a:xfrm>
          <a:prstGeom prst="rect">
            <a:avLst/>
          </a:prstGeom>
        </p:spPr>
      </p:pic>
      <p:pic>
        <p:nvPicPr>
          <p:cNvPr id="6" name="Picture 6"/>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06982">
            <a:off x="-1205830" y="7270608"/>
            <a:ext cx="6048809" cy="6268195"/>
          </a:xfrm>
          <a:prstGeom prst="rect">
            <a:avLst/>
          </a:prstGeom>
        </p:spPr>
      </p:pic>
      <p:grpSp>
        <p:nvGrpSpPr>
          <p:cNvPr id="7" name="Group 7"/>
          <p:cNvGrpSpPr/>
          <p:nvPr/>
        </p:nvGrpSpPr>
        <p:grpSpPr>
          <a:xfrm>
            <a:off x="16687800" y="86868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20178" y="2999611"/>
            <a:ext cx="1428750" cy="1428750"/>
          </a:xfrm>
          <a:prstGeom prst="rect">
            <a:avLst/>
          </a:prstGeom>
        </p:spPr>
      </p:pic>
      <p:sp>
        <p:nvSpPr>
          <p:cNvPr id="12" name="TextBox 12"/>
          <p:cNvSpPr txBox="1"/>
          <p:nvPr/>
        </p:nvSpPr>
        <p:spPr>
          <a:xfrm>
            <a:off x="551985" y="4634677"/>
            <a:ext cx="8572900" cy="3860672"/>
          </a:xfrm>
          <a:prstGeom prst="rect">
            <a:avLst/>
          </a:prstGeom>
        </p:spPr>
        <p:txBody>
          <a:bodyPr lIns="0" tIns="0" rIns="0" bIns="0" rtlCol="0" anchor="t">
            <a:spAutoFit/>
          </a:bodyPr>
          <a:lstStyle/>
          <a:p>
            <a:pPr algn="just">
              <a:lnSpc>
                <a:spcPts val="4341"/>
              </a:lnSpc>
            </a:pPr>
            <a:r>
              <a:rPr lang="en-US" altLang="en-US" sz="3600" b="1">
                <a:solidFill>
                  <a:srgbClr val="04345C"/>
                </a:solidFill>
              </a:rPr>
              <a:t>Một nam châm điện mạnh có thể hút được một xe tải nặng h</a:t>
            </a:r>
            <a:r>
              <a:rPr lang="en-US" altLang="en-US" sz="3600" b="1">
                <a:solidFill>
                  <a:srgbClr val="04345C"/>
                </a:solidFill>
                <a:ea typeface="Times New Roman" panose="02020603050405020304" pitchFamily="18" charset="0"/>
              </a:rPr>
              <a:t>à</a:t>
            </a:r>
            <a:r>
              <a:rPr lang="en-US" altLang="en-US" sz="3600" b="1">
                <a:solidFill>
                  <a:srgbClr val="04345C"/>
                </a:solidFill>
              </a:rPr>
              <a:t>ng chục tấn, trong khi đó chưa có một nam châm vĩnh cửu n</a:t>
            </a:r>
            <a:r>
              <a:rPr lang="en-US" altLang="en-US" sz="3600" b="1">
                <a:solidFill>
                  <a:srgbClr val="04345C"/>
                </a:solidFill>
                <a:ea typeface="Times New Roman" panose="02020603050405020304" pitchFamily="18" charset="0"/>
              </a:rPr>
              <a:t>à</a:t>
            </a:r>
            <a:r>
              <a:rPr lang="en-US" altLang="en-US" sz="3600" b="1">
                <a:solidFill>
                  <a:srgbClr val="04345C"/>
                </a:solidFill>
              </a:rPr>
              <a:t>o có được lực hút mạnh như thế. Vậy nam châm điện được tạo ra như thế n</a:t>
            </a:r>
            <a:r>
              <a:rPr lang="en-US" altLang="en-US" sz="3600" b="1">
                <a:solidFill>
                  <a:srgbClr val="04345C"/>
                </a:solidFill>
                <a:ea typeface="Times New Roman" panose="02020603050405020304" pitchFamily="18" charset="0"/>
              </a:rPr>
              <a:t>à</a:t>
            </a:r>
            <a:r>
              <a:rPr lang="en-US" altLang="en-US" sz="3600" b="1">
                <a:solidFill>
                  <a:srgbClr val="04345C"/>
                </a:solidFill>
              </a:rPr>
              <a:t>o v</a:t>
            </a:r>
            <a:r>
              <a:rPr lang="en-US" altLang="en-US" sz="3600" b="1">
                <a:solidFill>
                  <a:srgbClr val="04345C"/>
                </a:solidFill>
                <a:ea typeface="Times New Roman" panose="02020603050405020304" pitchFamily="18" charset="0"/>
              </a:rPr>
              <a:t>à</a:t>
            </a:r>
            <a:r>
              <a:rPr lang="en-US" altLang="en-US" sz="3600" b="1">
                <a:solidFill>
                  <a:srgbClr val="04345C"/>
                </a:solidFill>
              </a:rPr>
              <a:t> có gì lợi hơn so với nam châm vĩnh cửu?</a:t>
            </a:r>
            <a:endParaRPr lang="en-US" altLang="en-US" sz="3600" b="1">
              <a:solidFill>
                <a:srgbClr val="04345C"/>
              </a:solidFill>
              <a:ea typeface="Times New Roman" panose="02020603050405020304" pitchFamily="18" charset="0"/>
            </a:endParaRPr>
          </a:p>
          <a:p>
            <a:pPr algn="just">
              <a:lnSpc>
                <a:spcPts val="4341"/>
              </a:lnSpc>
            </a:pPr>
            <a:endParaRPr lang="en-US" sz="3600" b="1">
              <a:solidFill>
                <a:srgbClr val="04345C"/>
              </a:solidFill>
            </a:endParaRPr>
          </a:p>
        </p:txBody>
      </p:sp>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8313">
            <a:off x="17176236" y="6772434"/>
            <a:ext cx="1936109" cy="2006330"/>
          </a:xfrm>
          <a:prstGeom prst="rect">
            <a:avLst/>
          </a:prstGeom>
        </p:spPr>
      </p:pic>
      <p:cxnSp>
        <p:nvCxnSpPr>
          <p:cNvPr id="11" name="Straight Connector 10">
            <a:extLst>
              <a:ext uri="{FF2B5EF4-FFF2-40B4-BE49-F238E27FC236}">
                <a16:creationId xmlns:a16="http://schemas.microsoft.com/office/drawing/2014/main" id="{E860A591-B266-4108-8A0E-7DE3052D9CE5}"/>
              </a:ext>
            </a:extLst>
          </p:cNvPr>
          <p:cNvCxnSpPr>
            <a:cxnSpLocks/>
          </p:cNvCxnSpPr>
          <p:nvPr/>
        </p:nvCxnSpPr>
        <p:spPr>
          <a:xfrm>
            <a:off x="551985" y="8191500"/>
            <a:ext cx="859201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6" presetClass="entr" presetSubtype="37"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2000"/>
                                        <p:tgtEl>
                                          <p:spTgt spid="11"/>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10</a:t>
            </a:r>
            <a:endParaRPr lang="vi-VN" sz="4000">
              <a:solidFill>
                <a:srgbClr val="04345C"/>
              </a:solidFill>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9</a:t>
            </a:r>
            <a:endParaRPr lang="vi-VN" sz="4000">
              <a:solidFill>
                <a:srgbClr val="04345C"/>
              </a:solidFill>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8</a:t>
            </a:r>
            <a:endParaRPr lang="vi-VN" sz="4000">
              <a:solidFill>
                <a:srgbClr val="04345C"/>
              </a:solidFill>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7</a:t>
            </a:r>
            <a:endParaRPr lang="vi-VN" sz="4000">
              <a:solidFill>
                <a:srgbClr val="04345C"/>
              </a:solidFill>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6</a:t>
            </a:r>
            <a:endParaRPr lang="vi-VN" sz="4000">
              <a:solidFill>
                <a:srgbClr val="04345C"/>
              </a:solidFill>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5</a:t>
            </a:r>
            <a:endParaRPr lang="vi-VN" sz="4000">
              <a:solidFill>
                <a:srgbClr val="04345C"/>
              </a:solidFill>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4</a:t>
            </a:r>
            <a:endParaRPr lang="vi-VN" sz="4000">
              <a:solidFill>
                <a:srgbClr val="04345C"/>
              </a:solidFill>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3</a:t>
            </a:r>
            <a:endParaRPr lang="vi-VN" sz="4000">
              <a:solidFill>
                <a:srgbClr val="04345C"/>
              </a:solidFill>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2</a:t>
            </a:r>
            <a:endParaRPr lang="vi-VN" sz="4000">
              <a:solidFill>
                <a:srgbClr val="04345C"/>
              </a:solidFill>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a:t>
            </a:r>
            <a:endParaRPr lang="vi-VN" sz="4000">
              <a:solidFill>
                <a:srgbClr val="04345C"/>
              </a:solidFill>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840720" y="818534"/>
            <a:ext cx="12016228" cy="1200329"/>
          </a:xfrm>
          <a:prstGeom prst="rect">
            <a:avLst/>
          </a:prstGeom>
          <a:solidFill>
            <a:schemeClr val="bg1"/>
          </a:solidFill>
          <a:ln w="69850" cmpd="dbl">
            <a:solidFill>
              <a:srgbClr val="04345C"/>
            </a:solidFill>
          </a:ln>
        </p:spPr>
        <p:txBody>
          <a:bodyPr wrap="square" rtlCol="0">
            <a:spAutoFit/>
          </a:bodyPr>
          <a:lstStyle/>
          <a:p>
            <a:r>
              <a:rPr lang="vi-VN" sz="3600" b="1">
                <a:solidFill>
                  <a:srgbClr val="04345C"/>
                </a:solidFill>
              </a:rPr>
              <a:t>Câu 6: Các nam châm điện được mô tả như hình sau: Hãy cho biết nam châm nào mạnh hơn?</a:t>
            </a:r>
          </a:p>
        </p:txBody>
      </p:sp>
      <p:sp>
        <p:nvSpPr>
          <p:cNvPr id="29" name="TextBox 28">
            <a:extLst>
              <a:ext uri="{FF2B5EF4-FFF2-40B4-BE49-F238E27FC236}">
                <a16:creationId xmlns:a16="http://schemas.microsoft.com/office/drawing/2014/main" id="{2E42E73F-5862-43DF-9CCA-016DB1495D0B}"/>
              </a:ext>
            </a:extLst>
          </p:cNvPr>
          <p:cNvSpPr txBox="1"/>
          <p:nvPr/>
        </p:nvSpPr>
        <p:spPr>
          <a:xfrm>
            <a:off x="8455092" y="4913800"/>
            <a:ext cx="4770925" cy="2308324"/>
          </a:xfrm>
          <a:prstGeom prst="rect">
            <a:avLst/>
          </a:prstGeom>
          <a:solidFill>
            <a:schemeClr val="bg1"/>
          </a:solidFill>
          <a:ln w="98425" cmpd="dbl">
            <a:solidFill>
              <a:srgbClr val="04345C"/>
            </a:solidFill>
          </a:ln>
        </p:spPr>
        <p:txBody>
          <a:bodyPr wrap="square" rtlCol="0">
            <a:spAutoFit/>
          </a:bodyPr>
          <a:lstStyle/>
          <a:p>
            <a:r>
              <a:rPr lang="vi-VN" sz="3600">
                <a:solidFill>
                  <a:srgbClr val="04345C"/>
                </a:solidFill>
                <a:latin typeface="Calibri" panose="020F0502020204030204" pitchFamily="34" charset="0"/>
              </a:rPr>
              <a:t>A. </a:t>
            </a:r>
            <a:r>
              <a:rPr lang="pl-PL" sz="3600">
                <a:solidFill>
                  <a:srgbClr val="04345C"/>
                </a:solidFill>
                <a:latin typeface="Calibri" panose="020F0502020204030204" pitchFamily="34" charset="0"/>
              </a:rPr>
              <a:t> Nam châm a	</a:t>
            </a:r>
            <a:endParaRPr lang="vi-VN" sz="3600">
              <a:solidFill>
                <a:srgbClr val="04345C"/>
              </a:solidFill>
              <a:latin typeface="Calibri" panose="020F0502020204030204" pitchFamily="34" charset="0"/>
            </a:endParaRPr>
          </a:p>
          <a:p>
            <a:r>
              <a:rPr lang="pl-PL" sz="3600">
                <a:solidFill>
                  <a:srgbClr val="04345C"/>
                </a:solidFill>
                <a:latin typeface="Calibri" panose="020F0502020204030204" pitchFamily="34" charset="0"/>
              </a:rPr>
              <a:t>B. Nam châm c	</a:t>
            </a:r>
            <a:endParaRPr lang="vi-VN" sz="3600">
              <a:solidFill>
                <a:srgbClr val="04345C"/>
              </a:solidFill>
              <a:latin typeface="Calibri" panose="020F0502020204030204" pitchFamily="34" charset="0"/>
            </a:endParaRPr>
          </a:p>
          <a:p>
            <a:r>
              <a:rPr lang="pl-PL" sz="3600">
                <a:solidFill>
                  <a:srgbClr val="04345C"/>
                </a:solidFill>
                <a:latin typeface="Calibri" panose="020F0502020204030204" pitchFamily="34" charset="0"/>
              </a:rPr>
              <a:t>C. Nam châm b	</a:t>
            </a:r>
            <a:endParaRPr lang="vi-VN" sz="3600">
              <a:solidFill>
                <a:srgbClr val="04345C"/>
              </a:solidFill>
              <a:latin typeface="Calibri" panose="020F0502020204030204" pitchFamily="34" charset="0"/>
            </a:endParaRPr>
          </a:p>
          <a:p>
            <a:r>
              <a:rPr lang="pl-PL" sz="3600">
                <a:solidFill>
                  <a:srgbClr val="04345C"/>
                </a:solidFill>
                <a:latin typeface="Calibri" panose="020F0502020204030204" pitchFamily="34" charset="0"/>
              </a:rPr>
              <a:t>D. Nam châm e</a:t>
            </a:r>
            <a:endParaRPr lang="vi-VN" sz="3600">
              <a:solidFill>
                <a:srgbClr val="04345C"/>
              </a:solidFill>
              <a:latin typeface="Calibri" panose="020F0502020204030204" pitchFamily="34" charset="0"/>
            </a:endParaRPr>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rtlCol="0">
            <a:spAutoFit/>
          </a:bodyPr>
          <a:lstStyle/>
          <a:p>
            <a:r>
              <a:rPr lang="vi-VN" sz="6000">
                <a:latin typeface="Calibri" panose="020F0502020204030204" pitchFamily="34" charset="0"/>
              </a:rPr>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38904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1" name="Picture 30" descr="Vật Lí lớp 9 | Tổng hợp Lý thuyết - Bài tập Vật Lý 9 có đáp án">
            <a:extLst>
              <a:ext uri="{FF2B5EF4-FFF2-40B4-BE49-F238E27FC236}">
                <a16:creationId xmlns:a16="http://schemas.microsoft.com/office/drawing/2014/main" id="{D41DF577-65EC-4DAA-8054-253A12D4664F}"/>
              </a:ext>
            </a:extLst>
          </p:cNvPr>
          <p:cNvPicPr/>
          <p:nvPr/>
        </p:nvPicPr>
        <p:blipFill>
          <a:blip r:embed="rId9"/>
          <a:srcRect/>
          <a:stretch>
            <a:fillRect/>
          </a:stretch>
        </p:blipFill>
        <p:spPr bwMode="auto">
          <a:xfrm>
            <a:off x="5169076" y="2228807"/>
            <a:ext cx="10885228" cy="1911004"/>
          </a:xfrm>
          <a:prstGeom prst="rect">
            <a:avLst/>
          </a:prstGeom>
          <a:noFill/>
          <a:ln w="9525">
            <a:noFill/>
            <a:miter lim="800000"/>
            <a:headEnd/>
            <a:tailEnd/>
          </a:ln>
        </p:spPr>
      </p:pic>
    </p:spTree>
    <p:extLst>
      <p:ext uri="{BB962C8B-B14F-4D97-AF65-F5344CB8AC3E}">
        <p14:creationId xmlns:p14="http://schemas.microsoft.com/office/powerpoint/2010/main" val="2220058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10</a:t>
            </a:r>
            <a:endParaRPr lang="vi-VN" sz="4000">
              <a:solidFill>
                <a:srgbClr val="04345C"/>
              </a:solidFill>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9</a:t>
            </a:r>
            <a:endParaRPr lang="vi-VN" sz="4000">
              <a:solidFill>
                <a:srgbClr val="04345C"/>
              </a:solidFill>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8</a:t>
            </a:r>
            <a:endParaRPr lang="vi-VN" sz="4000">
              <a:solidFill>
                <a:srgbClr val="04345C"/>
              </a:solidFill>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7</a:t>
            </a:r>
            <a:endParaRPr lang="vi-VN" sz="4000">
              <a:solidFill>
                <a:srgbClr val="04345C"/>
              </a:solidFill>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6</a:t>
            </a:r>
            <a:endParaRPr lang="vi-VN" sz="4000">
              <a:solidFill>
                <a:srgbClr val="04345C"/>
              </a:solidFill>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5</a:t>
            </a:r>
            <a:endParaRPr lang="vi-VN" sz="4000">
              <a:solidFill>
                <a:srgbClr val="04345C"/>
              </a:solidFill>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4</a:t>
            </a:r>
            <a:endParaRPr lang="vi-VN" sz="4000">
              <a:solidFill>
                <a:srgbClr val="04345C"/>
              </a:solidFill>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3</a:t>
            </a:r>
            <a:endParaRPr lang="vi-VN" sz="4000">
              <a:solidFill>
                <a:srgbClr val="04345C"/>
              </a:solidFill>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2</a:t>
            </a:r>
            <a:endParaRPr lang="vi-VN" sz="4000">
              <a:solidFill>
                <a:srgbClr val="04345C"/>
              </a:solidFill>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a:t>
            </a:r>
            <a:endParaRPr lang="vi-VN" sz="4000">
              <a:solidFill>
                <a:srgbClr val="04345C"/>
              </a:solidFill>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747772" y="1047571"/>
            <a:ext cx="11254228" cy="1200329"/>
          </a:xfrm>
          <a:prstGeom prst="rect">
            <a:avLst/>
          </a:prstGeom>
          <a:solidFill>
            <a:schemeClr val="bg1"/>
          </a:solidFill>
          <a:ln w="69850" cmpd="dbl">
            <a:solidFill>
              <a:srgbClr val="04345C"/>
            </a:solidFill>
          </a:ln>
        </p:spPr>
        <p:txBody>
          <a:bodyPr wrap="square" rtlCol="0">
            <a:spAutoFit/>
          </a:bodyPr>
          <a:lstStyle/>
          <a:p>
            <a:r>
              <a:rPr lang="en-US" sz="3600" b="1">
                <a:solidFill>
                  <a:srgbClr val="04345C"/>
                </a:solidFill>
              </a:rPr>
              <a:t>Câu 7: Vì sao lõi của nam châm điện không làm bằng thép mà lại làm bằng sắt non?</a:t>
            </a:r>
            <a:endParaRPr lang="vi-VN" sz="3600" b="1">
              <a:solidFill>
                <a:srgbClr val="04345C"/>
              </a:solidFill>
            </a:endParaRPr>
          </a:p>
        </p:txBody>
      </p:sp>
      <p:sp>
        <p:nvSpPr>
          <p:cNvPr id="29" name="TextBox 28">
            <a:extLst>
              <a:ext uri="{FF2B5EF4-FFF2-40B4-BE49-F238E27FC236}">
                <a16:creationId xmlns:a16="http://schemas.microsoft.com/office/drawing/2014/main" id="{2E42E73F-5862-43DF-9CCA-016DB1495D0B}"/>
              </a:ext>
            </a:extLst>
          </p:cNvPr>
          <p:cNvSpPr txBox="1"/>
          <p:nvPr/>
        </p:nvSpPr>
        <p:spPr>
          <a:xfrm>
            <a:off x="4770386" y="3120049"/>
            <a:ext cx="11254227" cy="3970318"/>
          </a:xfrm>
          <a:prstGeom prst="rect">
            <a:avLst/>
          </a:prstGeom>
          <a:solidFill>
            <a:schemeClr val="bg1"/>
          </a:solidFill>
          <a:ln w="98425" cmpd="dbl">
            <a:solidFill>
              <a:srgbClr val="04345C"/>
            </a:solidFill>
          </a:ln>
        </p:spPr>
        <p:txBody>
          <a:bodyPr wrap="square" rtlCol="0">
            <a:spAutoFit/>
          </a:bodyPr>
          <a:lstStyle/>
          <a:p>
            <a:pPr marL="620713" indent="-620713"/>
            <a:r>
              <a:rPr lang="vi-VN" sz="3600">
                <a:solidFill>
                  <a:srgbClr val="04345C"/>
                </a:solidFill>
                <a:latin typeface="Calibri" panose="020F0502020204030204" pitchFamily="34" charset="0"/>
              </a:rPr>
              <a:t>A. Vì lõi thép nhiễm từ yếu hơn lõi sắt non.</a:t>
            </a:r>
          </a:p>
          <a:p>
            <a:pPr marL="620713" indent="-620713"/>
            <a:r>
              <a:rPr lang="vi-VN" sz="3600">
                <a:solidFill>
                  <a:srgbClr val="04345C"/>
                </a:solidFill>
                <a:latin typeface="Calibri" panose="020F0502020204030204" pitchFamily="34" charset="0"/>
              </a:rPr>
              <a:t>B. Vì dùng lõi thép thì sau khi nhiễm từ sẽ biến thành một nam châm vĩnh cửu.</a:t>
            </a:r>
          </a:p>
          <a:p>
            <a:pPr marL="620713" indent="-620713"/>
            <a:r>
              <a:rPr lang="vi-VN" sz="3600">
                <a:solidFill>
                  <a:srgbClr val="04345C"/>
                </a:solidFill>
                <a:latin typeface="Calibri" panose="020F0502020204030204" pitchFamily="34" charset="0"/>
              </a:rPr>
              <a:t>C. Vì dùng lõi thép thì không thể làm thay đổi cường độ lực từ của nam châm điện.</a:t>
            </a:r>
          </a:p>
          <a:p>
            <a:pPr marL="620713" indent="-620713"/>
            <a:r>
              <a:rPr lang="vi-VN" sz="3600">
                <a:solidFill>
                  <a:srgbClr val="04345C"/>
                </a:solidFill>
                <a:latin typeface="Calibri" panose="020F0502020204030204" pitchFamily="34" charset="0"/>
              </a:rPr>
              <a:t>D. Vì dùng lõi thép thì lực từ bị giảm đi so với khi chưa có lõi.</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rtlCol="0">
            <a:spAutoFit/>
          </a:bodyPr>
          <a:lstStyle/>
          <a:p>
            <a:r>
              <a:rPr lang="vi-VN" sz="6000">
                <a:latin typeface="Calibri" panose="020F0502020204030204" pitchFamily="34" charset="0"/>
              </a:rPr>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3078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3443937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10</a:t>
            </a:r>
            <a:endParaRPr lang="vi-VN" sz="4000">
              <a:solidFill>
                <a:srgbClr val="04345C"/>
              </a:solidFill>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9</a:t>
            </a:r>
            <a:endParaRPr lang="vi-VN" sz="4000">
              <a:solidFill>
                <a:srgbClr val="04345C"/>
              </a:solidFill>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8</a:t>
            </a:r>
            <a:endParaRPr lang="vi-VN" sz="4000">
              <a:solidFill>
                <a:srgbClr val="04345C"/>
              </a:solidFill>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7</a:t>
            </a:r>
            <a:endParaRPr lang="vi-VN" sz="4000">
              <a:solidFill>
                <a:srgbClr val="04345C"/>
              </a:solidFill>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6</a:t>
            </a:r>
            <a:endParaRPr lang="vi-VN" sz="4000">
              <a:solidFill>
                <a:srgbClr val="04345C"/>
              </a:solidFill>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5</a:t>
            </a:r>
            <a:endParaRPr lang="vi-VN" sz="4000">
              <a:solidFill>
                <a:srgbClr val="04345C"/>
              </a:solidFill>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4</a:t>
            </a:r>
            <a:endParaRPr lang="vi-VN" sz="4000">
              <a:solidFill>
                <a:srgbClr val="04345C"/>
              </a:solidFill>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3</a:t>
            </a:r>
            <a:endParaRPr lang="vi-VN" sz="4000">
              <a:solidFill>
                <a:srgbClr val="04345C"/>
              </a:solidFill>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2</a:t>
            </a:r>
            <a:endParaRPr lang="vi-VN" sz="4000">
              <a:solidFill>
                <a:srgbClr val="04345C"/>
              </a:solidFill>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a:t>
            </a:r>
            <a:endParaRPr lang="vi-VN" sz="4000">
              <a:solidFill>
                <a:srgbClr val="04345C"/>
              </a:solidFill>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747772" y="1047571"/>
            <a:ext cx="11254228" cy="646331"/>
          </a:xfrm>
          <a:prstGeom prst="rect">
            <a:avLst/>
          </a:prstGeom>
          <a:solidFill>
            <a:schemeClr val="bg1"/>
          </a:solidFill>
          <a:ln w="69850" cmpd="dbl">
            <a:solidFill>
              <a:srgbClr val="04345C"/>
            </a:solidFill>
          </a:ln>
        </p:spPr>
        <p:txBody>
          <a:bodyPr wrap="square" rtlCol="0">
            <a:spAutoFit/>
          </a:bodyPr>
          <a:lstStyle/>
          <a:p>
            <a:r>
              <a:rPr lang="en-US" sz="3600" b="1">
                <a:solidFill>
                  <a:srgbClr val="04345C"/>
                </a:solidFill>
              </a:rPr>
              <a:t>Câu 8: Cách nào để làm tăng lực từ của nam châm điện?</a:t>
            </a:r>
            <a:endParaRPr lang="vi-VN" sz="3600" b="1">
              <a:solidFill>
                <a:srgbClr val="04345C"/>
              </a:solidFill>
            </a:endParaRPr>
          </a:p>
        </p:txBody>
      </p:sp>
      <p:sp>
        <p:nvSpPr>
          <p:cNvPr id="29" name="TextBox 28">
            <a:extLst>
              <a:ext uri="{FF2B5EF4-FFF2-40B4-BE49-F238E27FC236}">
                <a16:creationId xmlns:a16="http://schemas.microsoft.com/office/drawing/2014/main" id="{2E42E73F-5862-43DF-9CCA-016DB1495D0B}"/>
              </a:ext>
            </a:extLst>
          </p:cNvPr>
          <p:cNvSpPr txBox="1"/>
          <p:nvPr/>
        </p:nvSpPr>
        <p:spPr>
          <a:xfrm>
            <a:off x="4655723" y="3120049"/>
            <a:ext cx="11340928" cy="2862322"/>
          </a:xfrm>
          <a:prstGeom prst="rect">
            <a:avLst/>
          </a:prstGeom>
          <a:solidFill>
            <a:schemeClr val="bg1"/>
          </a:solidFill>
          <a:ln w="98425" cmpd="dbl">
            <a:solidFill>
              <a:srgbClr val="04345C"/>
            </a:solidFill>
          </a:ln>
        </p:spPr>
        <p:txBody>
          <a:bodyPr wrap="square" rtlCol="0">
            <a:spAutoFit/>
          </a:bodyPr>
          <a:lstStyle/>
          <a:p>
            <a:pPr marL="392113" indent="-392113"/>
            <a:r>
              <a:rPr lang="vi-VN" sz="3600">
                <a:solidFill>
                  <a:srgbClr val="04345C"/>
                </a:solidFill>
                <a:latin typeface="Calibri" panose="020F0502020204030204" pitchFamily="34" charset="0"/>
              </a:rPr>
              <a:t>A. Dùng dây dẫn to cuốn ít vòng.	</a:t>
            </a:r>
          </a:p>
          <a:p>
            <a:pPr marL="392113" indent="-392113"/>
            <a:r>
              <a:rPr lang="vi-VN" sz="3600">
                <a:solidFill>
                  <a:srgbClr val="04345C"/>
                </a:solidFill>
                <a:latin typeface="Calibri" panose="020F0502020204030204" pitchFamily="34" charset="0"/>
              </a:rPr>
              <a:t>B. Dùng dây dẫn nhỏ cuốn nhiều vòng.</a:t>
            </a:r>
          </a:p>
          <a:p>
            <a:pPr marL="392113" indent="-392113"/>
            <a:r>
              <a:rPr lang="vi-VN" sz="3600">
                <a:solidFill>
                  <a:srgbClr val="04345C"/>
                </a:solidFill>
                <a:latin typeface="Calibri" panose="020F0502020204030204" pitchFamily="34" charset="0"/>
              </a:rPr>
              <a:t>C. Tăng số vòng dây dẫn và giảm hiệu điện thế đặt vào hai đầu ống dây.</a:t>
            </a:r>
          </a:p>
          <a:p>
            <a:pPr marL="392113" indent="-392113"/>
            <a:r>
              <a:rPr lang="vi-VN" sz="3600">
                <a:solidFill>
                  <a:srgbClr val="04345C"/>
                </a:solidFill>
                <a:latin typeface="Calibri" panose="020F0502020204030204" pitchFamily="34" charset="0"/>
              </a:rPr>
              <a:t>D. Tăng đường kính và chiều dài của ống dây.</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rtlCol="0">
            <a:spAutoFit/>
          </a:bodyPr>
          <a:lstStyle/>
          <a:p>
            <a:r>
              <a:rPr lang="vi-VN" sz="6000">
                <a:latin typeface="Calibri" panose="020F0502020204030204" pitchFamily="34" charset="0"/>
              </a:rPr>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22407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2966218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10</a:t>
            </a:r>
            <a:endParaRPr lang="vi-VN" sz="4000">
              <a:solidFill>
                <a:srgbClr val="04345C"/>
              </a:solidFill>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9</a:t>
            </a:r>
            <a:endParaRPr lang="vi-VN" sz="4000">
              <a:solidFill>
                <a:srgbClr val="04345C"/>
              </a:solidFill>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8</a:t>
            </a:r>
            <a:endParaRPr lang="vi-VN" sz="4000">
              <a:solidFill>
                <a:srgbClr val="04345C"/>
              </a:solidFill>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7</a:t>
            </a:r>
            <a:endParaRPr lang="vi-VN" sz="4000">
              <a:solidFill>
                <a:srgbClr val="04345C"/>
              </a:solidFill>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6</a:t>
            </a:r>
            <a:endParaRPr lang="vi-VN" sz="4000">
              <a:solidFill>
                <a:srgbClr val="04345C"/>
              </a:solidFill>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5</a:t>
            </a:r>
            <a:endParaRPr lang="vi-VN" sz="4000">
              <a:solidFill>
                <a:srgbClr val="04345C"/>
              </a:solidFill>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4</a:t>
            </a:r>
            <a:endParaRPr lang="vi-VN" sz="4000">
              <a:solidFill>
                <a:srgbClr val="04345C"/>
              </a:solidFill>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3</a:t>
            </a:r>
            <a:endParaRPr lang="vi-VN" sz="4000">
              <a:solidFill>
                <a:srgbClr val="04345C"/>
              </a:solidFill>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2</a:t>
            </a:r>
            <a:endParaRPr lang="vi-VN" sz="4000">
              <a:solidFill>
                <a:srgbClr val="04345C"/>
              </a:solidFill>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a:t>
            </a:r>
            <a:endParaRPr lang="vi-VN" sz="4000">
              <a:solidFill>
                <a:srgbClr val="04345C"/>
              </a:solidFill>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314770" y="1047571"/>
            <a:ext cx="12525430" cy="2308324"/>
          </a:xfrm>
          <a:prstGeom prst="rect">
            <a:avLst/>
          </a:prstGeom>
          <a:solidFill>
            <a:schemeClr val="bg1"/>
          </a:solidFill>
          <a:ln w="69850" cmpd="dbl">
            <a:solidFill>
              <a:srgbClr val="04345C"/>
            </a:solidFill>
          </a:ln>
        </p:spPr>
        <p:txBody>
          <a:bodyPr wrap="square" rtlCol="0">
            <a:spAutoFit/>
          </a:bodyPr>
          <a:lstStyle/>
          <a:p>
            <a:r>
              <a:rPr lang="vi-VN" sz="3600" b="1">
                <a:solidFill>
                  <a:srgbClr val="04345C"/>
                </a:solidFill>
              </a:rPr>
              <a:t>Câu 9: Khi đặt một thanh sắt non vào trong một ống dây có dòng điện một chiều chạy qua thì thanh sắt trở thành một nam châm. Hướng Bắc Nam của nam châm mới được tạo thành so với hướng Bắc Nam của ống dây thì:</a:t>
            </a:r>
          </a:p>
        </p:txBody>
      </p:sp>
      <p:sp>
        <p:nvSpPr>
          <p:cNvPr id="29" name="TextBox 28">
            <a:extLst>
              <a:ext uri="{FF2B5EF4-FFF2-40B4-BE49-F238E27FC236}">
                <a16:creationId xmlns:a16="http://schemas.microsoft.com/office/drawing/2014/main" id="{2E42E73F-5862-43DF-9CCA-016DB1495D0B}"/>
              </a:ext>
            </a:extLst>
          </p:cNvPr>
          <p:cNvSpPr txBox="1"/>
          <p:nvPr/>
        </p:nvSpPr>
        <p:spPr>
          <a:xfrm>
            <a:off x="7051865" y="3871184"/>
            <a:ext cx="6368716" cy="2308324"/>
          </a:xfrm>
          <a:prstGeom prst="rect">
            <a:avLst/>
          </a:prstGeom>
          <a:solidFill>
            <a:schemeClr val="bg1"/>
          </a:solidFill>
          <a:ln w="98425" cmpd="dbl">
            <a:solidFill>
              <a:srgbClr val="04345C"/>
            </a:solidFill>
          </a:ln>
        </p:spPr>
        <p:txBody>
          <a:bodyPr wrap="square" rtlCol="0">
            <a:spAutoFit/>
          </a:bodyPr>
          <a:lstStyle/>
          <a:p>
            <a:r>
              <a:rPr lang="vi-VN" sz="3600">
                <a:solidFill>
                  <a:srgbClr val="04345C"/>
                </a:solidFill>
                <a:latin typeface="Calibri" panose="020F0502020204030204" pitchFamily="34" charset="0"/>
              </a:rPr>
              <a:t>A. Ngược hướng	</a:t>
            </a:r>
          </a:p>
          <a:p>
            <a:r>
              <a:rPr lang="vi-VN" sz="3600">
                <a:solidFill>
                  <a:srgbClr val="04345C"/>
                </a:solidFill>
                <a:latin typeface="Calibri" panose="020F0502020204030204" pitchFamily="34" charset="0"/>
              </a:rPr>
              <a:t>B. Vuông góc	</a:t>
            </a:r>
          </a:p>
          <a:p>
            <a:r>
              <a:rPr lang="vi-VN" sz="3600">
                <a:solidFill>
                  <a:srgbClr val="04345C"/>
                </a:solidFill>
                <a:latin typeface="Calibri" panose="020F0502020204030204" pitchFamily="34" charset="0"/>
              </a:rPr>
              <a:t>C. Cùng hướng	</a:t>
            </a:r>
          </a:p>
          <a:p>
            <a:r>
              <a:rPr lang="vi-VN" sz="3600">
                <a:solidFill>
                  <a:srgbClr val="04345C"/>
                </a:solidFill>
                <a:latin typeface="Calibri" panose="020F0502020204030204" pitchFamily="34" charset="0"/>
              </a:rPr>
              <a:t>D. Tạo thành một góc 45</a:t>
            </a:r>
            <a:r>
              <a:rPr lang="vi-VN" sz="3600" baseline="30000">
                <a:solidFill>
                  <a:srgbClr val="04345C"/>
                </a:solidFill>
                <a:latin typeface="Calibri" panose="020F0502020204030204" pitchFamily="34" charset="0"/>
              </a:rPr>
              <a:t>0</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rtlCol="0">
            <a:spAutoFit/>
          </a:bodyPr>
          <a:lstStyle/>
          <a:p>
            <a:r>
              <a:rPr lang="vi-VN" sz="6000">
                <a:latin typeface="Calibri" panose="020F0502020204030204" pitchFamily="34" charset="0"/>
              </a:rPr>
              <a:t>ĐÁP ÁN : C</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14025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2722075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10</a:t>
            </a:r>
            <a:endParaRPr lang="vi-VN" sz="4000">
              <a:solidFill>
                <a:srgbClr val="04345C"/>
              </a:solidFill>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9</a:t>
            </a:r>
            <a:endParaRPr lang="vi-VN" sz="4000">
              <a:solidFill>
                <a:srgbClr val="04345C"/>
              </a:solidFill>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8</a:t>
            </a:r>
            <a:endParaRPr lang="vi-VN" sz="4000">
              <a:solidFill>
                <a:srgbClr val="04345C"/>
              </a:solidFill>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7</a:t>
            </a:r>
            <a:endParaRPr lang="vi-VN" sz="4000">
              <a:solidFill>
                <a:srgbClr val="04345C"/>
              </a:solidFill>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6</a:t>
            </a:r>
            <a:endParaRPr lang="vi-VN" sz="4000">
              <a:solidFill>
                <a:srgbClr val="04345C"/>
              </a:solidFill>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5</a:t>
            </a:r>
            <a:endParaRPr lang="vi-VN" sz="4000">
              <a:solidFill>
                <a:srgbClr val="04345C"/>
              </a:solidFill>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4</a:t>
            </a:r>
            <a:endParaRPr lang="vi-VN" sz="4000">
              <a:solidFill>
                <a:srgbClr val="04345C"/>
              </a:solidFill>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3</a:t>
            </a:r>
            <a:endParaRPr lang="vi-VN" sz="4000">
              <a:solidFill>
                <a:srgbClr val="04345C"/>
              </a:solidFill>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2</a:t>
            </a:r>
            <a:endParaRPr lang="vi-VN" sz="4000">
              <a:solidFill>
                <a:srgbClr val="04345C"/>
              </a:solidFill>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4345C"/>
                </a:solidFill>
              </a:rPr>
              <a:t>1</a:t>
            </a:r>
            <a:endParaRPr lang="vi-VN" sz="4000">
              <a:solidFill>
                <a:srgbClr val="04345C"/>
              </a:solidFill>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747771" y="1047571"/>
            <a:ext cx="12016227" cy="1200329"/>
          </a:xfrm>
          <a:prstGeom prst="rect">
            <a:avLst/>
          </a:prstGeom>
          <a:solidFill>
            <a:schemeClr val="bg1"/>
          </a:solidFill>
          <a:ln w="69850" cmpd="dbl">
            <a:solidFill>
              <a:srgbClr val="04345C"/>
            </a:solidFill>
          </a:ln>
        </p:spPr>
        <p:txBody>
          <a:bodyPr wrap="square" rtlCol="0">
            <a:spAutoFit/>
          </a:bodyPr>
          <a:lstStyle/>
          <a:p>
            <a:r>
              <a:rPr lang="en-US" sz="3600" b="1">
                <a:solidFill>
                  <a:srgbClr val="04345C"/>
                </a:solidFill>
              </a:rPr>
              <a:t>Câu 10: Nam châm điện gồm một cuộn dây dẫn cuốn xung quanh lõi sắt non có dòng điện chạy qua. Nếu ngắt dòng điện:</a:t>
            </a:r>
            <a:endParaRPr lang="vi-VN" sz="3600" b="1">
              <a:solidFill>
                <a:srgbClr val="04345C"/>
              </a:solidFill>
            </a:endParaRPr>
          </a:p>
        </p:txBody>
      </p:sp>
      <p:sp>
        <p:nvSpPr>
          <p:cNvPr id="29" name="TextBox 28">
            <a:extLst>
              <a:ext uri="{FF2B5EF4-FFF2-40B4-BE49-F238E27FC236}">
                <a16:creationId xmlns:a16="http://schemas.microsoft.com/office/drawing/2014/main" id="{2E42E73F-5862-43DF-9CCA-016DB1495D0B}"/>
              </a:ext>
            </a:extLst>
          </p:cNvPr>
          <p:cNvSpPr txBox="1"/>
          <p:nvPr/>
        </p:nvSpPr>
        <p:spPr>
          <a:xfrm>
            <a:off x="4770388" y="5039947"/>
            <a:ext cx="11993610" cy="3416320"/>
          </a:xfrm>
          <a:prstGeom prst="rect">
            <a:avLst/>
          </a:prstGeom>
          <a:solidFill>
            <a:schemeClr val="bg1"/>
          </a:solidFill>
          <a:ln w="98425" cmpd="dbl">
            <a:solidFill>
              <a:srgbClr val="04345C"/>
            </a:solidFill>
          </a:ln>
        </p:spPr>
        <p:txBody>
          <a:bodyPr wrap="square" rtlCol="0">
            <a:spAutoFit/>
          </a:bodyPr>
          <a:lstStyle/>
          <a:p>
            <a:pPr marL="815975" indent="-815975"/>
            <a:r>
              <a:rPr lang="vi-VN" sz="3600">
                <a:solidFill>
                  <a:srgbClr val="04345C"/>
                </a:solidFill>
                <a:latin typeface="Calibri" panose="020F0502020204030204" pitchFamily="34" charset="0"/>
              </a:rPr>
              <a:t>A. Lõi sắt non có từ tính tạo ra từ trường mạnh, có thể hút được sắt, thép…</a:t>
            </a:r>
          </a:p>
          <a:p>
            <a:pPr marL="815975" indent="-815975"/>
            <a:r>
              <a:rPr lang="vi-VN" sz="3600">
                <a:solidFill>
                  <a:srgbClr val="04345C"/>
                </a:solidFill>
                <a:latin typeface="Calibri" panose="020F0502020204030204" pitchFamily="34" charset="0"/>
              </a:rPr>
              <a:t>B. Lõi sắt non có từ tính tạo ra từ trường yếu, không thể hút được sắt, thép…</a:t>
            </a:r>
          </a:p>
          <a:p>
            <a:pPr marL="815975" indent="-815975"/>
            <a:r>
              <a:rPr lang="vi-VN" sz="3600">
                <a:solidFill>
                  <a:srgbClr val="04345C"/>
                </a:solidFill>
                <a:latin typeface="Calibri" panose="020F0502020204030204" pitchFamily="34" charset="0"/>
              </a:rPr>
              <a:t>C. Lõi sắt non không có từ tính, có thể hút được sắt, thép…</a:t>
            </a:r>
          </a:p>
          <a:p>
            <a:pPr marL="815975" indent="-815975"/>
            <a:r>
              <a:rPr lang="vi-VN" sz="3600">
                <a:solidFill>
                  <a:srgbClr val="04345C"/>
                </a:solidFill>
                <a:latin typeface="Calibri" panose="020F0502020204030204" pitchFamily="34" charset="0"/>
              </a:rPr>
              <a:t>D. Lõi sắt non không có từ tính, không thể hút được sắt, thép…</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213218" y="8750468"/>
            <a:ext cx="4315955" cy="1015663"/>
          </a:xfrm>
          <a:prstGeom prst="rect">
            <a:avLst/>
          </a:prstGeom>
          <a:solidFill>
            <a:schemeClr val="bg1"/>
          </a:solidFill>
        </p:spPr>
        <p:txBody>
          <a:bodyPr wrap="square" rtlCol="0">
            <a:spAutoFit/>
          </a:bodyPr>
          <a:lstStyle/>
          <a:p>
            <a:r>
              <a:rPr lang="vi-VN" sz="6000">
                <a:latin typeface="Calibri" panose="020F0502020204030204" pitchFamily="34" charset="0"/>
              </a:rPr>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5376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1" name="Picture 30" descr="Vật Lí lớp 9 | Tổng hợp Lý thuyết - Bài tập Vật Lý 9 có đáp án">
            <a:extLst>
              <a:ext uri="{FF2B5EF4-FFF2-40B4-BE49-F238E27FC236}">
                <a16:creationId xmlns:a16="http://schemas.microsoft.com/office/drawing/2014/main" id="{DAF40049-A8C5-47AF-90C1-05EBE08505DA}"/>
              </a:ext>
            </a:extLst>
          </p:cNvPr>
          <p:cNvPicPr/>
          <p:nvPr/>
        </p:nvPicPr>
        <p:blipFill>
          <a:blip r:embed="rId9"/>
          <a:srcRect/>
          <a:stretch>
            <a:fillRect/>
          </a:stretch>
        </p:blipFill>
        <p:spPr bwMode="auto">
          <a:xfrm>
            <a:off x="8783877" y="2378533"/>
            <a:ext cx="3380356" cy="2440690"/>
          </a:xfrm>
          <a:prstGeom prst="rect">
            <a:avLst/>
          </a:prstGeom>
          <a:noFill/>
          <a:ln w="9525">
            <a:noFill/>
            <a:miter lim="800000"/>
            <a:headEnd/>
            <a:tailEnd/>
          </a:ln>
        </p:spPr>
      </p:pic>
    </p:spTree>
    <p:extLst>
      <p:ext uri="{BB962C8B-B14F-4D97-AF65-F5344CB8AC3E}">
        <p14:creationId xmlns:p14="http://schemas.microsoft.com/office/powerpoint/2010/main" val="389977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37344">
            <a:off x="8416210" y="-3200493"/>
            <a:ext cx="11223440" cy="11630507"/>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69280">
            <a:off x="12822143" y="5527205"/>
            <a:ext cx="7703445" cy="7982845"/>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9909">
            <a:off x="-1445661" y="-889124"/>
            <a:ext cx="5359726" cy="5554120"/>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381687">
            <a:off x="-1391985" y="2028311"/>
            <a:ext cx="11649703" cy="12072231"/>
          </a:xfrm>
          <a:prstGeom prst="rect">
            <a:avLst/>
          </a:prstGeom>
        </p:spPr>
      </p:pic>
      <p:grpSp>
        <p:nvGrpSpPr>
          <p:cNvPr id="6" name="Group 6"/>
          <p:cNvGrpSpPr/>
          <p:nvPr/>
        </p:nvGrpSpPr>
        <p:grpSpPr>
          <a:xfrm>
            <a:off x="-320056" y="8324850"/>
            <a:ext cx="1348756" cy="134875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6687800" y="4572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28">
            <a:off x="17306081" y="408561"/>
            <a:ext cx="2085489" cy="2161129"/>
          </a:xfrm>
          <a:prstGeom prst="rect">
            <a:avLst/>
          </a:prstGeom>
        </p:spPr>
      </p:pic>
      <p:sp>
        <p:nvSpPr>
          <p:cNvPr id="27" name="TextBox 12">
            <a:extLst>
              <a:ext uri="{FF2B5EF4-FFF2-40B4-BE49-F238E27FC236}">
                <a16:creationId xmlns:a16="http://schemas.microsoft.com/office/drawing/2014/main" id="{66DA86DA-98C6-44CE-8FA5-313C671297D5}"/>
              </a:ext>
            </a:extLst>
          </p:cNvPr>
          <p:cNvSpPr txBox="1"/>
          <p:nvPr/>
        </p:nvSpPr>
        <p:spPr>
          <a:xfrm>
            <a:off x="3781442" y="2384335"/>
            <a:ext cx="11182410" cy="5924186"/>
          </a:xfrm>
          <a:prstGeom prst="rect">
            <a:avLst/>
          </a:prstGeom>
        </p:spPr>
        <p:txBody>
          <a:bodyPr wrap="square" lIns="0" tIns="0" rIns="0" bIns="0" rtlCol="0" anchor="t">
            <a:spAutoFit/>
          </a:bodyPr>
          <a:lstStyle/>
          <a:p>
            <a:pPr algn="ctr">
              <a:lnSpc>
                <a:spcPct val="150000"/>
              </a:lnSpc>
            </a:pPr>
            <a:r>
              <a:rPr lang="en-US" sz="8799" spc="879">
                <a:solidFill>
                  <a:srgbClr val="6BD4CD"/>
                </a:solidFill>
                <a:latin typeface="Josefin Sans Regular Bold"/>
              </a:rPr>
              <a:t>THANKS </a:t>
            </a:r>
          </a:p>
          <a:p>
            <a:pPr algn="ctr">
              <a:lnSpc>
                <a:spcPct val="150000"/>
              </a:lnSpc>
            </a:pPr>
            <a:r>
              <a:rPr lang="en-US" sz="8799" spc="879">
                <a:solidFill>
                  <a:srgbClr val="6BD4CD"/>
                </a:solidFill>
                <a:latin typeface="Josefin Sans Regular Bold"/>
              </a:rPr>
              <a:t>FOR </a:t>
            </a:r>
          </a:p>
          <a:p>
            <a:pPr algn="ctr">
              <a:lnSpc>
                <a:spcPct val="150000"/>
              </a:lnSpc>
            </a:pPr>
            <a:r>
              <a:rPr lang="en-US" sz="8799" spc="879">
                <a:solidFill>
                  <a:srgbClr val="6BD4CD"/>
                </a:solidFill>
                <a:latin typeface="Josefin Sans Regular Bold"/>
              </a:rPr>
              <a:t>WATCHING</a:t>
            </a:r>
          </a:p>
        </p:txBody>
      </p:sp>
      <p:pic>
        <p:nvPicPr>
          <p:cNvPr id="28" name="Picture 10">
            <a:extLst>
              <a:ext uri="{FF2B5EF4-FFF2-40B4-BE49-F238E27FC236}">
                <a16:creationId xmlns:a16="http://schemas.microsoft.com/office/drawing/2014/main" id="{8A21EA13-E8E0-4C82-BADE-EA5E16AB48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447295">
            <a:off x="8758170" y="4977175"/>
            <a:ext cx="983180" cy="98318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73250" y="5143500"/>
            <a:ext cx="5829100" cy="6040518"/>
          </a:xfrm>
          <a:prstGeom prst="rect">
            <a:avLst/>
          </a:prstGeom>
        </p:spPr>
      </p:pic>
      <p:grpSp>
        <p:nvGrpSpPr>
          <p:cNvPr id="7" name="Group 7"/>
          <p:cNvGrpSpPr/>
          <p:nvPr/>
        </p:nvGrpSpPr>
        <p:grpSpPr>
          <a:xfrm>
            <a:off x="16687800" y="86868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4163" y="571500"/>
            <a:ext cx="901314" cy="901314"/>
          </a:xfrm>
          <a:prstGeom prst="rect">
            <a:avLst/>
          </a:prstGeom>
        </p:spPr>
      </p:pic>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8313">
            <a:off x="17176236" y="6772434"/>
            <a:ext cx="1936109" cy="2006330"/>
          </a:xfrm>
          <a:prstGeom prst="rect">
            <a:avLst/>
          </a:prstGeom>
        </p:spPr>
      </p:pic>
      <p:pic>
        <p:nvPicPr>
          <p:cNvPr id="17" name="Picture 16" descr="Káº¿t quáº£ hÃ¬nh áº£nh cho NAM CHAM DIEN">
            <a:extLst>
              <a:ext uri="{FF2B5EF4-FFF2-40B4-BE49-F238E27FC236}">
                <a16:creationId xmlns:a16="http://schemas.microsoft.com/office/drawing/2014/main" id="{A16A4109-E43D-4593-B291-442E3079073C}"/>
              </a:ext>
            </a:extLst>
          </p:cNvPr>
          <p:cNvPicPr>
            <a:picLocks noChangeAspect="1"/>
          </p:cNvPicPr>
          <p:nvPr/>
        </p:nvPicPr>
        <p:blipFill rotWithShape="1">
          <a:blip r:embed="rId8"/>
          <a:srcRect l="17241" r="17241"/>
          <a:stretch/>
        </p:blipFill>
        <p:spPr>
          <a:xfrm>
            <a:off x="4520327" y="1303763"/>
            <a:ext cx="4114800" cy="4114800"/>
          </a:xfrm>
          <a:prstGeom prst="rect">
            <a:avLst/>
          </a:prstGeom>
          <a:noFill/>
          <a:ln w="9525">
            <a:noFill/>
          </a:ln>
        </p:spPr>
      </p:pic>
      <p:pic>
        <p:nvPicPr>
          <p:cNvPr id="18" name="Picture 17" descr="Káº¿t quáº£ hÃ¬nh áº£nh cho NAM CHAM DIEN">
            <a:extLst>
              <a:ext uri="{FF2B5EF4-FFF2-40B4-BE49-F238E27FC236}">
                <a16:creationId xmlns:a16="http://schemas.microsoft.com/office/drawing/2014/main" id="{00608F77-CE1A-44AD-8515-512FD17A44F1}"/>
              </a:ext>
            </a:extLst>
          </p:cNvPr>
          <p:cNvPicPr>
            <a:picLocks noChangeAspect="1"/>
          </p:cNvPicPr>
          <p:nvPr/>
        </p:nvPicPr>
        <p:blipFill rotWithShape="1">
          <a:blip r:embed="rId9"/>
          <a:srcRect l="14706" r="14706"/>
          <a:stretch/>
        </p:blipFill>
        <p:spPr>
          <a:xfrm>
            <a:off x="9652874" y="1295400"/>
            <a:ext cx="4114800" cy="4114800"/>
          </a:xfrm>
          <a:prstGeom prst="rect">
            <a:avLst/>
          </a:prstGeom>
          <a:noFill/>
          <a:ln w="9525">
            <a:noFill/>
          </a:ln>
        </p:spPr>
      </p:pic>
      <p:pic>
        <p:nvPicPr>
          <p:cNvPr id="19" name="Picture 18" descr="Káº¿t quáº£ hÃ¬nh áº£nh cho cáº§n cáº©u dÃ¹ng nam chÃ¢m Äiá»n">
            <a:extLst>
              <a:ext uri="{FF2B5EF4-FFF2-40B4-BE49-F238E27FC236}">
                <a16:creationId xmlns:a16="http://schemas.microsoft.com/office/drawing/2014/main" id="{9379A9B1-9D6A-4460-9426-95ED4600287D}"/>
              </a:ext>
            </a:extLst>
          </p:cNvPr>
          <p:cNvPicPr>
            <a:picLocks noChangeAspect="1"/>
          </p:cNvPicPr>
          <p:nvPr/>
        </p:nvPicPr>
        <p:blipFill rotWithShape="1">
          <a:blip r:embed="rId10"/>
          <a:srcRect l="1646" r="23159"/>
          <a:stretch/>
        </p:blipFill>
        <p:spPr>
          <a:xfrm>
            <a:off x="4520327" y="5718199"/>
            <a:ext cx="4114800" cy="4114800"/>
          </a:xfrm>
          <a:prstGeom prst="rect">
            <a:avLst/>
          </a:prstGeom>
          <a:noFill/>
          <a:ln w="9525">
            <a:noFill/>
          </a:ln>
        </p:spPr>
      </p:pic>
      <p:pic>
        <p:nvPicPr>
          <p:cNvPr id="20" name="Picture 19" descr="HÃ¬nh áº£nh cÃ³ liÃªn quan">
            <a:extLst>
              <a:ext uri="{FF2B5EF4-FFF2-40B4-BE49-F238E27FC236}">
                <a16:creationId xmlns:a16="http://schemas.microsoft.com/office/drawing/2014/main" id="{CA459AF2-B46E-4FF1-98D8-1B3FFB153847}"/>
              </a:ext>
            </a:extLst>
          </p:cNvPr>
          <p:cNvPicPr>
            <a:picLocks noChangeAspect="1"/>
          </p:cNvPicPr>
          <p:nvPr/>
        </p:nvPicPr>
        <p:blipFill rotWithShape="1">
          <a:blip r:embed="rId11"/>
          <a:srcRect l="14163" r="14163"/>
          <a:stretch/>
        </p:blipFill>
        <p:spPr>
          <a:xfrm>
            <a:off x="9652874" y="5718199"/>
            <a:ext cx="4114800" cy="4114800"/>
          </a:xfrm>
          <a:prstGeom prst="rect">
            <a:avLst/>
          </a:prstGeom>
          <a:noFill/>
          <a:ln w="9525">
            <a:noFill/>
          </a:ln>
        </p:spPr>
      </p:pic>
    </p:spTree>
    <p:extLst>
      <p:ext uri="{BB962C8B-B14F-4D97-AF65-F5344CB8AC3E}">
        <p14:creationId xmlns:p14="http://schemas.microsoft.com/office/powerpoint/2010/main" val="120811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1146282" y="-515613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2940667" y="4730480"/>
            <a:ext cx="14858999" cy="759823"/>
          </a:xfrm>
          <a:prstGeom prst="rect">
            <a:avLst/>
          </a:prstGeom>
        </p:spPr>
        <p:txBody>
          <a:bodyPr wrap="square" lIns="0" tIns="0" rIns="0" bIns="0" rtlCol="0" anchor="t">
            <a:spAutoFit/>
          </a:bodyPr>
          <a:lstStyle/>
          <a:p>
            <a:pPr>
              <a:lnSpc>
                <a:spcPts val="5546"/>
              </a:lnSpc>
            </a:pPr>
            <a:r>
              <a:rPr lang="en-US" sz="6000" spc="462">
                <a:solidFill>
                  <a:srgbClr val="6BD4CD"/>
                </a:solidFill>
                <a:latin typeface="Josefin Sans Regular Bold"/>
              </a:rPr>
              <a:t>I. SỰ NHIỄM TỪ CỦA SẮT, THÉP</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spTree>
    <p:extLst>
      <p:ext uri="{BB962C8B-B14F-4D97-AF65-F5344CB8AC3E}">
        <p14:creationId xmlns:p14="http://schemas.microsoft.com/office/powerpoint/2010/main" val="78322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30400" y="5952291"/>
            <a:ext cx="5829100" cy="6040518"/>
          </a:xfrm>
          <a:prstGeom prst="rect">
            <a:avLst/>
          </a:prstGeom>
        </p:spPr>
      </p:pic>
      <p:grpSp>
        <p:nvGrpSpPr>
          <p:cNvPr id="7" name="Group 7"/>
          <p:cNvGrpSpPr/>
          <p:nvPr/>
        </p:nvGrpSpPr>
        <p:grpSpPr>
          <a:xfrm>
            <a:off x="16831509" y="9309052"/>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88313">
            <a:off x="17297641" y="7539614"/>
            <a:ext cx="1936109" cy="2006330"/>
          </a:xfrm>
          <a:prstGeom prst="rect">
            <a:avLst/>
          </a:prstGeom>
        </p:spPr>
      </p:pic>
      <p:sp>
        <p:nvSpPr>
          <p:cNvPr id="21" name="Text Box 198">
            <a:extLst>
              <a:ext uri="{FF2B5EF4-FFF2-40B4-BE49-F238E27FC236}">
                <a16:creationId xmlns:a16="http://schemas.microsoft.com/office/drawing/2014/main" id="{ED89AA9E-5603-4503-920F-E3AD01EB5A90}"/>
              </a:ext>
            </a:extLst>
          </p:cNvPr>
          <p:cNvSpPr txBox="1"/>
          <p:nvPr/>
        </p:nvSpPr>
        <p:spPr>
          <a:xfrm>
            <a:off x="533399" y="93754"/>
            <a:ext cx="8713343" cy="830997"/>
          </a:xfrm>
          <a:prstGeom prst="rect">
            <a:avLst/>
          </a:prstGeom>
          <a:noFill/>
          <a:ln w="9525">
            <a:noFill/>
          </a:ln>
        </p:spPr>
        <p:txBody>
          <a:bodyPr wrap="square">
            <a:spAutoFit/>
          </a:bodyPr>
          <a:lstStyle/>
          <a:p>
            <a:pPr>
              <a:spcBef>
                <a:spcPct val="50000"/>
              </a:spcBef>
            </a:pPr>
            <a:r>
              <a:rPr lang="en-US" altLang="en-US" sz="4800" b="1" u="sng">
                <a:solidFill>
                  <a:srgbClr val="04345C"/>
                </a:solidFill>
              </a:rPr>
              <a:t>I. SỰ NHIỄM TỪ CỦA SẮT, THÉP</a:t>
            </a:r>
          </a:p>
        </p:txBody>
      </p:sp>
      <p:sp>
        <p:nvSpPr>
          <p:cNvPr id="22" name="Text Box 201">
            <a:extLst>
              <a:ext uri="{FF2B5EF4-FFF2-40B4-BE49-F238E27FC236}">
                <a16:creationId xmlns:a16="http://schemas.microsoft.com/office/drawing/2014/main" id="{350EA511-4B81-4062-AB8A-91C42086EFE4}"/>
              </a:ext>
            </a:extLst>
          </p:cNvPr>
          <p:cNvSpPr txBox="1"/>
          <p:nvPr/>
        </p:nvSpPr>
        <p:spPr>
          <a:xfrm>
            <a:off x="940741" y="842351"/>
            <a:ext cx="3478859" cy="646331"/>
          </a:xfrm>
          <a:prstGeom prst="rect">
            <a:avLst/>
          </a:prstGeom>
          <a:noFill/>
          <a:ln w="9525">
            <a:noFill/>
          </a:ln>
        </p:spPr>
        <p:txBody>
          <a:bodyPr wrap="square">
            <a:spAutoFit/>
          </a:bodyPr>
          <a:lstStyle/>
          <a:p>
            <a:pPr>
              <a:spcBef>
                <a:spcPct val="50000"/>
              </a:spcBef>
            </a:pPr>
            <a:r>
              <a:rPr lang="en-US" altLang="en-US" sz="3600" b="1" u="sng">
                <a:solidFill>
                  <a:srgbClr val="0000CC"/>
                </a:solidFill>
              </a:rPr>
              <a:t>1. </a:t>
            </a:r>
            <a:r>
              <a:rPr lang="en-US" altLang="en-US" sz="3600" b="1" u="sng" err="1">
                <a:solidFill>
                  <a:srgbClr val="0000CC"/>
                </a:solidFill>
              </a:rPr>
              <a:t>Thí</a:t>
            </a:r>
            <a:r>
              <a:rPr lang="en-US" altLang="en-US" sz="3600" b="1" u="sng">
                <a:solidFill>
                  <a:srgbClr val="0000CC"/>
                </a:solidFill>
              </a:rPr>
              <a:t> </a:t>
            </a:r>
            <a:r>
              <a:rPr lang="en-US" altLang="en-US" sz="3600" b="1" u="sng" err="1">
                <a:solidFill>
                  <a:srgbClr val="0000CC"/>
                </a:solidFill>
              </a:rPr>
              <a:t>nghiệm</a:t>
            </a:r>
            <a:r>
              <a:rPr lang="en-US" altLang="en-US" sz="3600" b="1" u="sng">
                <a:solidFill>
                  <a:srgbClr val="0000CC"/>
                </a:solidFill>
              </a:rPr>
              <a:t>:</a:t>
            </a:r>
          </a:p>
        </p:txBody>
      </p:sp>
      <p:grpSp>
        <p:nvGrpSpPr>
          <p:cNvPr id="23" name="Nhóm 185">
            <a:extLst>
              <a:ext uri="{FF2B5EF4-FFF2-40B4-BE49-F238E27FC236}">
                <a16:creationId xmlns:a16="http://schemas.microsoft.com/office/drawing/2014/main" id="{4A713F7D-87D6-43F6-AB66-598593407A73}"/>
              </a:ext>
            </a:extLst>
          </p:cNvPr>
          <p:cNvGrpSpPr/>
          <p:nvPr/>
        </p:nvGrpSpPr>
        <p:grpSpPr>
          <a:xfrm>
            <a:off x="5483294" y="3579396"/>
            <a:ext cx="7392488" cy="5393154"/>
            <a:chOff x="228600" y="2133600"/>
            <a:chExt cx="4191000" cy="3057525"/>
          </a:xfrm>
        </p:grpSpPr>
        <p:sp>
          <p:nvSpPr>
            <p:cNvPr id="24" name="Oval 9">
              <a:hlinkClick r:id="" action="ppaction://noaction" highlightClick="1"/>
              <a:hlinkHover r:id="" action="ppaction://noaction" highlightClick="1"/>
              <a:extLst>
                <a:ext uri="{FF2B5EF4-FFF2-40B4-BE49-F238E27FC236}">
                  <a16:creationId xmlns:a16="http://schemas.microsoft.com/office/drawing/2014/main" id="{EDB33B35-21A6-40F6-B34B-F0BAC3F2AB38}"/>
                </a:ext>
              </a:extLst>
            </p:cNvPr>
            <p:cNvSpPr>
              <a:spLocks noChangeArrowheads="1"/>
            </p:cNvSpPr>
            <p:nvPr/>
          </p:nvSpPr>
          <p:spPr bwMode="auto">
            <a:xfrm>
              <a:off x="2438400" y="5005388"/>
              <a:ext cx="838200" cy="18573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CN" sz="2800">
                <a:ea typeface="SimSun" panose="02010600030101010101" pitchFamily="2" charset="-122"/>
              </a:endParaRPr>
            </a:p>
          </p:txBody>
        </p:sp>
        <p:sp>
          <p:nvSpPr>
            <p:cNvPr id="25" name="AutoShape 10">
              <a:hlinkClick r:id="" action="ppaction://noaction" highlightClick="1"/>
              <a:hlinkHover r:id="" action="ppaction://noaction" highlightClick="1"/>
              <a:extLst>
                <a:ext uri="{FF2B5EF4-FFF2-40B4-BE49-F238E27FC236}">
                  <a16:creationId xmlns:a16="http://schemas.microsoft.com/office/drawing/2014/main" id="{6F378E1E-4744-4CCC-B493-F9E5063798DB}"/>
                </a:ext>
              </a:extLst>
            </p:cNvPr>
            <p:cNvSpPr>
              <a:spLocks noChangeArrowheads="1"/>
            </p:cNvSpPr>
            <p:nvPr/>
          </p:nvSpPr>
          <p:spPr bwMode="auto">
            <a:xfrm>
              <a:off x="2738438" y="4352925"/>
              <a:ext cx="261937" cy="741363"/>
            </a:xfrm>
            <a:prstGeom prst="triangle">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CN" sz="2800">
                <a:ea typeface="SimSun" panose="02010600030101010101" pitchFamily="2" charset="-122"/>
              </a:endParaRPr>
            </a:p>
          </p:txBody>
        </p:sp>
        <p:grpSp>
          <p:nvGrpSpPr>
            <p:cNvPr id="26" name="Group 11">
              <a:extLst>
                <a:ext uri="{FF2B5EF4-FFF2-40B4-BE49-F238E27FC236}">
                  <a16:creationId xmlns:a16="http://schemas.microsoft.com/office/drawing/2014/main" id="{2F7EDF66-D254-40FC-90D1-029C26319975}"/>
                </a:ext>
              </a:extLst>
            </p:cNvPr>
            <p:cNvGrpSpPr/>
            <p:nvPr/>
          </p:nvGrpSpPr>
          <p:grpSpPr>
            <a:xfrm rot="-2853687">
              <a:off x="2811458" y="4079871"/>
              <a:ext cx="134938" cy="661987"/>
              <a:chOff x="429" y="1200"/>
              <a:chExt cx="243" cy="960"/>
            </a:xfrm>
          </p:grpSpPr>
          <p:sp>
            <p:nvSpPr>
              <p:cNvPr id="47" name="AutoShape 12">
                <a:extLst>
                  <a:ext uri="{FF2B5EF4-FFF2-40B4-BE49-F238E27FC236}">
                    <a16:creationId xmlns:a16="http://schemas.microsoft.com/office/drawing/2014/main" id="{FCCE6193-6BAD-424D-9269-4FC26DDDC355}"/>
                  </a:ext>
                </a:extLst>
              </p:cNvPr>
              <p:cNvSpPr/>
              <p:nvPr/>
            </p:nvSpPr>
            <p:spPr>
              <a:xfrm>
                <a:off x="429" y="1200"/>
                <a:ext cx="240" cy="480"/>
              </a:xfrm>
              <a:prstGeom prst="flowChartExtract">
                <a:avLst/>
              </a:prstGeom>
              <a:solidFill>
                <a:srgbClr val="FF0000"/>
              </a:solidFill>
              <a:ln w="9525">
                <a:noFill/>
              </a:ln>
            </p:spPr>
            <p:txBody>
              <a:bodyPr wrap="none" anchor="ctr"/>
              <a:lstStyle/>
              <a:p>
                <a:endParaRPr lang="en-US" altLang="en-US" sz="2800"/>
              </a:p>
            </p:txBody>
          </p:sp>
          <p:sp>
            <p:nvSpPr>
              <p:cNvPr id="48" name="AutoShape 13">
                <a:extLst>
                  <a:ext uri="{FF2B5EF4-FFF2-40B4-BE49-F238E27FC236}">
                    <a16:creationId xmlns:a16="http://schemas.microsoft.com/office/drawing/2014/main" id="{9F154CAE-E3BC-4B42-85E6-3DDC5C918F71}"/>
                  </a:ext>
                </a:extLst>
              </p:cNvPr>
              <p:cNvSpPr/>
              <p:nvPr/>
            </p:nvSpPr>
            <p:spPr>
              <a:xfrm rot="10800000">
                <a:off x="432" y="1680"/>
                <a:ext cx="240" cy="480"/>
              </a:xfrm>
              <a:prstGeom prst="flowChartExtract">
                <a:avLst/>
              </a:prstGeom>
              <a:solidFill>
                <a:srgbClr val="3333FF"/>
              </a:solidFill>
              <a:ln w="9525">
                <a:noFill/>
              </a:ln>
            </p:spPr>
            <p:txBody>
              <a:bodyPr wrap="none" anchor="ctr"/>
              <a:lstStyle/>
              <a:p>
                <a:endParaRPr lang="en-US" altLang="en-US" sz="2800"/>
              </a:p>
            </p:txBody>
          </p:sp>
        </p:grpSp>
        <p:pic>
          <p:nvPicPr>
            <p:cNvPr id="27" name="Picture 4" descr="cuondayvuong">
              <a:extLst>
                <a:ext uri="{FF2B5EF4-FFF2-40B4-BE49-F238E27FC236}">
                  <a16:creationId xmlns:a16="http://schemas.microsoft.com/office/drawing/2014/main" id="{2AD344EF-03FC-4A6C-8FCB-DAB519A37975}"/>
                </a:ext>
              </a:extLst>
            </p:cNvPr>
            <p:cNvPicPr>
              <a:picLocks noChangeAspect="1"/>
            </p:cNvPicPr>
            <p:nvPr/>
          </p:nvPicPr>
          <p:blipFill>
            <a:blip r:embed="rId6"/>
            <a:srcRect l="30115" t="29916" r="30115" b="28242"/>
            <a:stretch>
              <a:fillRect/>
            </a:stretch>
          </p:blipFill>
          <p:spPr>
            <a:xfrm>
              <a:off x="228600" y="3657600"/>
              <a:ext cx="1371600" cy="1230313"/>
            </a:xfrm>
            <a:prstGeom prst="rect">
              <a:avLst/>
            </a:prstGeom>
            <a:noFill/>
            <a:ln w="9525">
              <a:noFill/>
            </a:ln>
          </p:spPr>
        </p:pic>
        <p:pic>
          <p:nvPicPr>
            <p:cNvPr id="28" name="Picture 6" descr="ampeke1chieu">
              <a:extLst>
                <a:ext uri="{FF2B5EF4-FFF2-40B4-BE49-F238E27FC236}">
                  <a16:creationId xmlns:a16="http://schemas.microsoft.com/office/drawing/2014/main" id="{6720DE19-F406-41F3-829A-61D949C9AB55}"/>
                </a:ext>
              </a:extLst>
            </p:cNvPr>
            <p:cNvPicPr>
              <a:picLocks noChangeAspect="1"/>
            </p:cNvPicPr>
            <p:nvPr/>
          </p:nvPicPr>
          <p:blipFill>
            <a:blip r:embed="rId7"/>
            <a:srcRect l="37646" t="22151" r="11765" b="9627"/>
            <a:stretch>
              <a:fillRect/>
            </a:stretch>
          </p:blipFill>
          <p:spPr>
            <a:xfrm>
              <a:off x="3429000" y="2133600"/>
              <a:ext cx="990600" cy="984250"/>
            </a:xfrm>
            <a:prstGeom prst="rect">
              <a:avLst/>
            </a:prstGeom>
            <a:noFill/>
            <a:ln w="9525">
              <a:noFill/>
            </a:ln>
          </p:spPr>
        </p:pic>
        <p:pic>
          <p:nvPicPr>
            <p:cNvPr id="29" name="Picture 7" descr="BienTro1">
              <a:extLst>
                <a:ext uri="{FF2B5EF4-FFF2-40B4-BE49-F238E27FC236}">
                  <a16:creationId xmlns:a16="http://schemas.microsoft.com/office/drawing/2014/main" id="{6379B5DC-D3DC-4F15-A6D7-7AE4618B497E}"/>
                </a:ext>
              </a:extLst>
            </p:cNvPr>
            <p:cNvPicPr>
              <a:picLocks noChangeAspect="1"/>
            </p:cNvPicPr>
            <p:nvPr/>
          </p:nvPicPr>
          <p:blipFill>
            <a:blip r:embed="rId8"/>
            <a:srcRect l="16826" t="46861" r="17400" b="17992"/>
            <a:stretch>
              <a:fillRect/>
            </a:stretch>
          </p:blipFill>
          <p:spPr>
            <a:xfrm>
              <a:off x="1524000" y="2141538"/>
              <a:ext cx="838200" cy="601662"/>
            </a:xfrm>
            <a:prstGeom prst="rect">
              <a:avLst/>
            </a:prstGeom>
            <a:noFill/>
            <a:ln w="9525">
              <a:noFill/>
            </a:ln>
          </p:spPr>
        </p:pic>
        <p:grpSp>
          <p:nvGrpSpPr>
            <p:cNvPr id="30" name="Group 17">
              <a:extLst>
                <a:ext uri="{FF2B5EF4-FFF2-40B4-BE49-F238E27FC236}">
                  <a16:creationId xmlns:a16="http://schemas.microsoft.com/office/drawing/2014/main" id="{7A6D776D-1A71-4AFA-8A33-0F5260383CCF}"/>
                </a:ext>
              </a:extLst>
            </p:cNvPr>
            <p:cNvGrpSpPr/>
            <p:nvPr/>
          </p:nvGrpSpPr>
          <p:grpSpPr>
            <a:xfrm>
              <a:off x="3048000" y="3276600"/>
              <a:ext cx="609600" cy="433388"/>
              <a:chOff x="1728" y="2100"/>
              <a:chExt cx="384" cy="273"/>
            </a:xfrm>
          </p:grpSpPr>
          <p:sp>
            <p:nvSpPr>
              <p:cNvPr id="41" name="Rectangle 18">
                <a:extLst>
                  <a:ext uri="{FF2B5EF4-FFF2-40B4-BE49-F238E27FC236}">
                    <a16:creationId xmlns:a16="http://schemas.microsoft.com/office/drawing/2014/main" id="{ED7445EA-95CC-4862-8E98-36070C1AD954}"/>
                  </a:ext>
                </a:extLst>
              </p:cNvPr>
              <p:cNvSpPr/>
              <p:nvPr/>
            </p:nvSpPr>
            <p:spPr>
              <a:xfrm>
                <a:off x="1728" y="2306"/>
                <a:ext cx="384" cy="67"/>
              </a:xfrm>
              <a:prstGeom prst="rect">
                <a:avLst/>
              </a:prstGeom>
              <a:solidFill>
                <a:srgbClr val="FFFFFF"/>
              </a:solidFill>
              <a:ln w="9525"/>
              <a:scene3d>
                <a:camera prst="legacyObliqueTopRight">
                  <a:rot lat="0" lon="0" rev="0"/>
                </a:camera>
                <a:lightRig rig="legacyFlat3" dir="r"/>
              </a:scene3d>
              <a:sp3d extrusionH="227000" prstMaterial="legacyMatte">
                <a:bevelT w="13500" h="13500" prst="angle"/>
                <a:bevelB w="13500" h="13500" prst="angle"/>
                <a:extrusionClr>
                  <a:srgbClr val="FFFFFF"/>
                </a:extrusionClr>
              </a:sp3d>
            </p:spPr>
            <p:txBody>
              <a:bodyPr>
                <a:flatTx/>
              </a:bodyPr>
              <a:lstStyle/>
              <a:p>
                <a:endParaRPr lang="en-US" altLang="en-US" sz="2800"/>
              </a:p>
            </p:txBody>
          </p:sp>
          <p:sp>
            <p:nvSpPr>
              <p:cNvPr id="42" name="AutoShape 19">
                <a:extLst>
                  <a:ext uri="{FF2B5EF4-FFF2-40B4-BE49-F238E27FC236}">
                    <a16:creationId xmlns:a16="http://schemas.microsoft.com/office/drawing/2014/main" id="{12ED6C7A-9AA7-4DB7-AEB6-0020A0521EEA}"/>
                  </a:ext>
                </a:extLst>
              </p:cNvPr>
              <p:cNvSpPr/>
              <p:nvPr/>
            </p:nvSpPr>
            <p:spPr>
              <a:xfrm>
                <a:off x="2027" y="2100"/>
                <a:ext cx="47" cy="171"/>
              </a:xfrm>
              <a:prstGeom prst="can">
                <a:avLst>
                  <a:gd name="adj" fmla="val 90954"/>
                </a:avLst>
              </a:prstGeom>
              <a:solidFill>
                <a:srgbClr val="003300"/>
              </a:solidFill>
              <a:ln w="9525" cap="flat" cmpd="sng">
                <a:solidFill>
                  <a:srgbClr val="000000"/>
                </a:solidFill>
                <a:prstDash val="solid"/>
                <a:headEnd type="none" w="med" len="med"/>
                <a:tailEnd type="none" w="med" len="med"/>
              </a:ln>
            </p:spPr>
            <p:txBody>
              <a:bodyPr/>
              <a:lstStyle/>
              <a:p>
                <a:endParaRPr lang="en-US" altLang="en-US" sz="2800"/>
              </a:p>
            </p:txBody>
          </p:sp>
          <p:sp>
            <p:nvSpPr>
              <p:cNvPr id="43" name="Rectangle 20">
                <a:extLst>
                  <a:ext uri="{FF2B5EF4-FFF2-40B4-BE49-F238E27FC236}">
                    <a16:creationId xmlns:a16="http://schemas.microsoft.com/office/drawing/2014/main" id="{E2D32B1B-7E2F-4893-970F-509D72C46049}"/>
                  </a:ext>
                </a:extLst>
              </p:cNvPr>
              <p:cNvSpPr/>
              <p:nvPr/>
            </p:nvSpPr>
            <p:spPr>
              <a:xfrm>
                <a:off x="1728" y="2306"/>
                <a:ext cx="384" cy="67"/>
              </a:xfrm>
              <a:prstGeom prst="rect">
                <a:avLst/>
              </a:prstGeom>
              <a:solidFill>
                <a:srgbClr val="3366FF"/>
              </a:solidFill>
              <a:ln w="9525" cap="flat" cmpd="sng">
                <a:solidFill>
                  <a:srgbClr val="000000"/>
                </a:solidFill>
                <a:prstDash val="solid"/>
                <a:miter/>
                <a:headEnd type="none" w="med" len="med"/>
                <a:tailEnd type="none" w="med" len="med"/>
              </a:ln>
            </p:spPr>
            <p:txBody>
              <a:bodyPr/>
              <a:lstStyle/>
              <a:p>
                <a:endParaRPr lang="en-US" altLang="en-US" sz="2800"/>
              </a:p>
            </p:txBody>
          </p:sp>
          <p:sp>
            <p:nvSpPr>
              <p:cNvPr id="44" name="Oval 21">
                <a:extLst>
                  <a:ext uri="{FF2B5EF4-FFF2-40B4-BE49-F238E27FC236}">
                    <a16:creationId xmlns:a16="http://schemas.microsoft.com/office/drawing/2014/main" id="{8E5F1E2D-98E1-4528-A6B9-9D6A468304CF}"/>
                  </a:ext>
                </a:extLst>
              </p:cNvPr>
              <p:cNvSpPr/>
              <p:nvPr/>
            </p:nvSpPr>
            <p:spPr>
              <a:xfrm>
                <a:off x="1779" y="2304"/>
                <a:ext cx="46" cy="67"/>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en-US" altLang="en-US" sz="2800">
                  <a:solidFill>
                    <a:srgbClr val="0000FF"/>
                  </a:solidFill>
                </a:endParaRPr>
              </a:p>
            </p:txBody>
          </p:sp>
          <p:sp>
            <p:nvSpPr>
              <p:cNvPr id="45" name="Oval 22">
                <a:extLst>
                  <a:ext uri="{FF2B5EF4-FFF2-40B4-BE49-F238E27FC236}">
                    <a16:creationId xmlns:a16="http://schemas.microsoft.com/office/drawing/2014/main" id="{BC6552B1-B788-4871-8502-561BA6838675}"/>
                  </a:ext>
                </a:extLst>
              </p:cNvPr>
              <p:cNvSpPr/>
              <p:nvPr/>
            </p:nvSpPr>
            <p:spPr>
              <a:xfrm>
                <a:off x="2003" y="2304"/>
                <a:ext cx="47" cy="67"/>
              </a:xfrm>
              <a:prstGeom prst="ellipse">
                <a:avLst/>
              </a:prstGeom>
              <a:solidFill>
                <a:srgbClr val="FF3300"/>
              </a:solidFill>
              <a:ln w="9525" cap="flat" cmpd="sng">
                <a:solidFill>
                  <a:srgbClr val="FF3300"/>
                </a:solidFill>
                <a:prstDash val="solid"/>
                <a:headEnd type="none" w="med" len="med"/>
                <a:tailEnd type="none" w="med" len="med"/>
              </a:ln>
            </p:spPr>
            <p:txBody>
              <a:bodyPr/>
              <a:lstStyle/>
              <a:p>
                <a:endParaRPr lang="en-US" altLang="en-US" sz="2800"/>
              </a:p>
            </p:txBody>
          </p:sp>
          <p:sp>
            <p:nvSpPr>
              <p:cNvPr id="46" name="AutoShape 23">
                <a:extLst>
                  <a:ext uri="{FF2B5EF4-FFF2-40B4-BE49-F238E27FC236}">
                    <a16:creationId xmlns:a16="http://schemas.microsoft.com/office/drawing/2014/main" id="{3987FDFE-FD52-48D3-9A18-A2406723105E}"/>
                  </a:ext>
                </a:extLst>
              </p:cNvPr>
              <p:cNvSpPr/>
              <p:nvPr/>
            </p:nvSpPr>
            <p:spPr>
              <a:xfrm>
                <a:off x="1836" y="2160"/>
                <a:ext cx="48" cy="123"/>
              </a:xfrm>
              <a:prstGeom prst="can">
                <a:avLst>
                  <a:gd name="adj" fmla="val 64060"/>
                </a:avLst>
              </a:prstGeom>
              <a:solidFill>
                <a:schemeClr val="tx2"/>
              </a:solidFill>
              <a:ln w="9525" cap="flat" cmpd="sng">
                <a:solidFill>
                  <a:srgbClr val="000000"/>
                </a:solidFill>
                <a:prstDash val="solid"/>
                <a:headEnd type="none" w="med" len="med"/>
                <a:tailEnd type="none" w="med" len="med"/>
              </a:ln>
            </p:spPr>
            <p:txBody>
              <a:bodyPr/>
              <a:lstStyle/>
              <a:p>
                <a:endParaRPr lang="en-US" altLang="en-US" sz="2800"/>
              </a:p>
            </p:txBody>
          </p:sp>
        </p:grpSp>
        <p:grpSp>
          <p:nvGrpSpPr>
            <p:cNvPr id="31" name="Group 8">
              <a:extLst>
                <a:ext uri="{FF2B5EF4-FFF2-40B4-BE49-F238E27FC236}">
                  <a16:creationId xmlns:a16="http://schemas.microsoft.com/office/drawing/2014/main" id="{5E3EB179-84A5-4789-8F32-FAB1488570EC}"/>
                </a:ext>
              </a:extLst>
            </p:cNvPr>
            <p:cNvGrpSpPr/>
            <p:nvPr/>
          </p:nvGrpSpPr>
          <p:grpSpPr>
            <a:xfrm rot="5400000">
              <a:off x="1769264" y="3031327"/>
              <a:ext cx="728663" cy="609600"/>
              <a:chOff x="480" y="2688"/>
              <a:chExt cx="1008" cy="914"/>
            </a:xfrm>
          </p:grpSpPr>
          <p:pic>
            <p:nvPicPr>
              <p:cNvPr id="38" name="Picture 9" descr="HopPin2">
                <a:extLst>
                  <a:ext uri="{FF2B5EF4-FFF2-40B4-BE49-F238E27FC236}">
                    <a16:creationId xmlns:a16="http://schemas.microsoft.com/office/drawing/2014/main" id="{063838E4-E885-4A7F-9406-80AE56B752A7}"/>
                  </a:ext>
                </a:extLst>
              </p:cNvPr>
              <p:cNvPicPr>
                <a:picLocks noChangeAspect="1"/>
              </p:cNvPicPr>
              <p:nvPr/>
            </p:nvPicPr>
            <p:blipFill>
              <a:blip r:embed="rId9"/>
              <a:srcRect l="22945" t="30125" r="28107" b="21339"/>
              <a:stretch>
                <a:fillRect/>
              </a:stretch>
            </p:blipFill>
            <p:spPr>
              <a:xfrm>
                <a:off x="480" y="2688"/>
                <a:ext cx="1008" cy="914"/>
              </a:xfrm>
              <a:prstGeom prst="rect">
                <a:avLst/>
              </a:prstGeom>
              <a:noFill/>
              <a:ln w="9525">
                <a:noFill/>
              </a:ln>
            </p:spPr>
          </p:pic>
          <p:pic>
            <p:nvPicPr>
              <p:cNvPr id="39" name="Picture 10" descr="Pindai">
                <a:extLst>
                  <a:ext uri="{FF2B5EF4-FFF2-40B4-BE49-F238E27FC236}">
                    <a16:creationId xmlns:a16="http://schemas.microsoft.com/office/drawing/2014/main" id="{1B1E8123-B7D3-416E-A122-D501ACEFCAB9}"/>
                  </a:ext>
                </a:extLst>
              </p:cNvPr>
              <p:cNvPicPr>
                <a:picLocks noChangeAspect="1"/>
              </p:cNvPicPr>
              <p:nvPr/>
            </p:nvPicPr>
            <p:blipFill>
              <a:blip r:embed="rId10"/>
              <a:srcRect l="33264" t="33174" r="26569" b="48470"/>
              <a:stretch>
                <a:fillRect/>
              </a:stretch>
            </p:blipFill>
            <p:spPr>
              <a:xfrm>
                <a:off x="764" y="3168"/>
                <a:ext cx="616" cy="308"/>
              </a:xfrm>
              <a:prstGeom prst="rect">
                <a:avLst/>
              </a:prstGeom>
              <a:noFill/>
              <a:ln w="9525">
                <a:noFill/>
              </a:ln>
            </p:spPr>
          </p:pic>
          <p:pic>
            <p:nvPicPr>
              <p:cNvPr id="40" name="Picture 11" descr="Pindai">
                <a:extLst>
                  <a:ext uri="{FF2B5EF4-FFF2-40B4-BE49-F238E27FC236}">
                    <a16:creationId xmlns:a16="http://schemas.microsoft.com/office/drawing/2014/main" id="{5A417FE0-8E42-4910-95D4-19E038E6E07A}"/>
                  </a:ext>
                </a:extLst>
              </p:cNvPr>
              <p:cNvPicPr>
                <a:picLocks noChangeAspect="1"/>
              </p:cNvPicPr>
              <p:nvPr/>
            </p:nvPicPr>
            <p:blipFill>
              <a:blip r:embed="rId11"/>
              <a:srcRect l="26569" t="48470" r="33264" b="33174"/>
              <a:stretch>
                <a:fillRect/>
              </a:stretch>
            </p:blipFill>
            <p:spPr>
              <a:xfrm>
                <a:off x="692" y="2842"/>
                <a:ext cx="616" cy="308"/>
              </a:xfrm>
              <a:prstGeom prst="rect">
                <a:avLst/>
              </a:prstGeom>
              <a:noFill/>
              <a:ln w="9525">
                <a:noFill/>
              </a:ln>
            </p:spPr>
          </p:pic>
        </p:grpSp>
        <p:sp>
          <p:nvSpPr>
            <p:cNvPr id="32" name="Freeform 29">
              <a:extLst>
                <a:ext uri="{FF2B5EF4-FFF2-40B4-BE49-F238E27FC236}">
                  <a16:creationId xmlns:a16="http://schemas.microsoft.com/office/drawing/2014/main" id="{52AD9B02-8247-4127-A4A4-9B47F9915FFD}"/>
                </a:ext>
              </a:extLst>
            </p:cNvPr>
            <p:cNvSpPr/>
            <p:nvPr/>
          </p:nvSpPr>
          <p:spPr>
            <a:xfrm>
              <a:off x="2235200" y="2965450"/>
              <a:ext cx="908050" cy="812800"/>
            </a:xfrm>
            <a:custGeom>
              <a:avLst/>
              <a:gdLst/>
              <a:ahLst/>
              <a:cxnLst>
                <a:cxn ang="0">
                  <a:pos x="0" y="161290000"/>
                </a:cxn>
                <a:cxn ang="0">
                  <a:pos x="609877813" y="161290000"/>
                </a:cxn>
                <a:cxn ang="0">
                  <a:pos x="914816719" y="1129030000"/>
                </a:cxn>
                <a:cxn ang="0">
                  <a:pos x="1321401927" y="1129030000"/>
                </a:cxn>
              </a:cxnLst>
              <a:rect l="0" t="0" r="0" b="0"/>
              <a:pathLst>
                <a:path w="624" h="512">
                  <a:moveTo>
                    <a:pt x="0" y="64"/>
                  </a:moveTo>
                  <a:cubicBezTo>
                    <a:pt x="108" y="32"/>
                    <a:pt x="216" y="0"/>
                    <a:pt x="288" y="64"/>
                  </a:cubicBezTo>
                  <a:cubicBezTo>
                    <a:pt x="360" y="128"/>
                    <a:pt x="376" y="384"/>
                    <a:pt x="432" y="448"/>
                  </a:cubicBezTo>
                  <a:cubicBezTo>
                    <a:pt x="488" y="512"/>
                    <a:pt x="592" y="448"/>
                    <a:pt x="624" y="448"/>
                  </a:cubicBezTo>
                </a:path>
              </a:pathLst>
            </a:custGeom>
            <a:noFill/>
            <a:ln w="28575" cap="flat" cmpd="sng">
              <a:solidFill>
                <a:schemeClr val="tx1"/>
              </a:solidFill>
              <a:prstDash val="solid"/>
              <a:round/>
              <a:headEnd type="none" w="med" len="med"/>
              <a:tailEnd type="none" w="med" len="med"/>
            </a:ln>
          </p:spPr>
          <p:txBody>
            <a:bodyPr/>
            <a:lstStyle/>
            <a:p>
              <a:endParaRPr lang="en-US" sz="2800"/>
            </a:p>
          </p:txBody>
        </p:sp>
        <p:sp>
          <p:nvSpPr>
            <p:cNvPr id="33" name="Freeform 30">
              <a:extLst>
                <a:ext uri="{FF2B5EF4-FFF2-40B4-BE49-F238E27FC236}">
                  <a16:creationId xmlns:a16="http://schemas.microsoft.com/office/drawing/2014/main" id="{12884440-3DEF-4690-8B2F-4E3F4CA94150}"/>
                </a:ext>
              </a:extLst>
            </p:cNvPr>
            <p:cNvSpPr/>
            <p:nvPr/>
          </p:nvSpPr>
          <p:spPr>
            <a:xfrm>
              <a:off x="3517900" y="2813050"/>
              <a:ext cx="762000" cy="977900"/>
            </a:xfrm>
            <a:custGeom>
              <a:avLst/>
              <a:gdLst/>
              <a:ahLst/>
              <a:cxnLst>
                <a:cxn ang="0">
                  <a:pos x="0" y="1330642500"/>
                </a:cxn>
                <a:cxn ang="0">
                  <a:pos x="448027778" y="1330642500"/>
                </a:cxn>
                <a:cxn ang="0">
                  <a:pos x="1344083333" y="0"/>
                </a:cxn>
              </a:cxnLst>
              <a:rect l="0" t="0" r="0" b="0"/>
              <a:pathLst>
                <a:path w="432" h="616">
                  <a:moveTo>
                    <a:pt x="0" y="528"/>
                  </a:moveTo>
                  <a:cubicBezTo>
                    <a:pt x="36" y="572"/>
                    <a:pt x="72" y="616"/>
                    <a:pt x="144" y="528"/>
                  </a:cubicBezTo>
                  <a:cubicBezTo>
                    <a:pt x="216" y="440"/>
                    <a:pt x="384" y="88"/>
                    <a:pt x="432" y="0"/>
                  </a:cubicBezTo>
                </a:path>
              </a:pathLst>
            </a:custGeom>
            <a:noFill/>
            <a:ln w="28575" cap="flat" cmpd="sng">
              <a:solidFill>
                <a:schemeClr val="tx1"/>
              </a:solidFill>
              <a:prstDash val="solid"/>
              <a:round/>
              <a:headEnd type="none" w="med" len="med"/>
              <a:tailEnd type="none" w="med" len="med"/>
            </a:ln>
          </p:spPr>
          <p:txBody>
            <a:bodyPr/>
            <a:lstStyle/>
            <a:p>
              <a:endParaRPr lang="en-US" sz="2800"/>
            </a:p>
          </p:txBody>
        </p:sp>
        <p:sp>
          <p:nvSpPr>
            <p:cNvPr id="34" name="Freeform 31">
              <a:extLst>
                <a:ext uri="{FF2B5EF4-FFF2-40B4-BE49-F238E27FC236}">
                  <a16:creationId xmlns:a16="http://schemas.microsoft.com/office/drawing/2014/main" id="{114893EB-B104-4306-8D32-41B7C6EBF1AC}"/>
                </a:ext>
              </a:extLst>
            </p:cNvPr>
            <p:cNvSpPr/>
            <p:nvPr/>
          </p:nvSpPr>
          <p:spPr>
            <a:xfrm>
              <a:off x="2349500" y="2241550"/>
              <a:ext cx="1371600" cy="850900"/>
            </a:xfrm>
            <a:custGeom>
              <a:avLst/>
              <a:gdLst/>
              <a:ahLst/>
              <a:cxnLst>
                <a:cxn ang="0">
                  <a:pos x="2147483646" y="1021543810"/>
                </a:cxn>
                <a:cxn ang="0">
                  <a:pos x="1451610000" y="1313412972"/>
                </a:cxn>
                <a:cxn ang="0">
                  <a:pos x="0" y="0"/>
                </a:cxn>
              </a:cxnLst>
              <a:rect l="0" t="0" r="0" b="0"/>
              <a:pathLst>
                <a:path w="864" h="488">
                  <a:moveTo>
                    <a:pt x="864" y="336"/>
                  </a:moveTo>
                  <a:cubicBezTo>
                    <a:pt x="792" y="412"/>
                    <a:pt x="720" y="488"/>
                    <a:pt x="576" y="432"/>
                  </a:cubicBezTo>
                  <a:cubicBezTo>
                    <a:pt x="432" y="376"/>
                    <a:pt x="216" y="188"/>
                    <a:pt x="0" y="0"/>
                  </a:cubicBezTo>
                </a:path>
              </a:pathLst>
            </a:custGeom>
            <a:noFill/>
            <a:ln w="28575" cap="flat" cmpd="sng">
              <a:solidFill>
                <a:schemeClr val="tx1"/>
              </a:solidFill>
              <a:prstDash val="solid"/>
              <a:round/>
              <a:headEnd type="none" w="med" len="med"/>
              <a:tailEnd type="none" w="med" len="med"/>
            </a:ln>
          </p:spPr>
          <p:txBody>
            <a:bodyPr/>
            <a:lstStyle/>
            <a:p>
              <a:endParaRPr lang="en-US" sz="2800"/>
            </a:p>
          </p:txBody>
        </p:sp>
        <p:sp>
          <p:nvSpPr>
            <p:cNvPr id="35" name="Freeform 32">
              <a:extLst>
                <a:ext uri="{FF2B5EF4-FFF2-40B4-BE49-F238E27FC236}">
                  <a16:creationId xmlns:a16="http://schemas.microsoft.com/office/drawing/2014/main" id="{F52DDBDA-EF8C-4DB9-986D-8CDC5C129DD9}"/>
                </a:ext>
              </a:extLst>
            </p:cNvPr>
            <p:cNvSpPr/>
            <p:nvPr/>
          </p:nvSpPr>
          <p:spPr>
            <a:xfrm>
              <a:off x="1295400" y="2997200"/>
              <a:ext cx="704850" cy="736600"/>
            </a:xfrm>
            <a:custGeom>
              <a:avLst/>
              <a:gdLst/>
              <a:ahLst/>
              <a:cxnLst>
                <a:cxn ang="0">
                  <a:pos x="0" y="1059725703"/>
                </a:cxn>
                <a:cxn ang="0">
                  <a:pos x="383343767" y="165582501"/>
                </a:cxn>
                <a:cxn ang="0">
                  <a:pos x="1150031302" y="66233576"/>
                </a:cxn>
              </a:cxnLst>
              <a:rect l="0" t="0" r="0" b="0"/>
              <a:pathLst>
                <a:path w="432" h="512">
                  <a:moveTo>
                    <a:pt x="0" y="512"/>
                  </a:moveTo>
                  <a:cubicBezTo>
                    <a:pt x="36" y="336"/>
                    <a:pt x="72" y="160"/>
                    <a:pt x="144" y="80"/>
                  </a:cubicBezTo>
                  <a:cubicBezTo>
                    <a:pt x="216" y="0"/>
                    <a:pt x="324" y="16"/>
                    <a:pt x="432" y="32"/>
                  </a:cubicBezTo>
                </a:path>
              </a:pathLst>
            </a:custGeom>
            <a:noFill/>
            <a:ln w="28575" cap="flat" cmpd="sng">
              <a:solidFill>
                <a:schemeClr val="tx1"/>
              </a:solidFill>
              <a:prstDash val="solid"/>
              <a:round/>
              <a:headEnd type="none" w="med" len="med"/>
              <a:tailEnd type="none" w="med" len="med"/>
            </a:ln>
          </p:spPr>
          <p:txBody>
            <a:bodyPr/>
            <a:lstStyle/>
            <a:p>
              <a:endParaRPr lang="en-US" sz="2800"/>
            </a:p>
          </p:txBody>
        </p:sp>
        <p:sp>
          <p:nvSpPr>
            <p:cNvPr id="36" name="Text Box 33">
              <a:extLst>
                <a:ext uri="{FF2B5EF4-FFF2-40B4-BE49-F238E27FC236}">
                  <a16:creationId xmlns:a16="http://schemas.microsoft.com/office/drawing/2014/main" id="{294E859D-5949-4D97-A3BB-FBD3203CCB53}"/>
                </a:ext>
              </a:extLst>
            </p:cNvPr>
            <p:cNvSpPr txBox="1"/>
            <p:nvPr/>
          </p:nvSpPr>
          <p:spPr>
            <a:xfrm>
              <a:off x="3200400" y="3556000"/>
              <a:ext cx="312738" cy="168275"/>
            </a:xfrm>
            <a:prstGeom prst="rect">
              <a:avLst/>
            </a:prstGeom>
            <a:noFill/>
            <a:ln w="9525">
              <a:noFill/>
            </a:ln>
          </p:spPr>
          <p:txBody>
            <a:bodyPr/>
            <a:lstStyle/>
            <a:p>
              <a:r>
                <a:rPr lang="en-US" altLang="en-US" sz="2800" b="1">
                  <a:solidFill>
                    <a:srgbClr val="FF3300"/>
                  </a:solidFill>
                </a:rPr>
                <a:t> K</a:t>
              </a:r>
            </a:p>
          </p:txBody>
        </p:sp>
        <p:sp>
          <p:nvSpPr>
            <p:cNvPr id="37" name="Freeform 37">
              <a:extLst>
                <a:ext uri="{FF2B5EF4-FFF2-40B4-BE49-F238E27FC236}">
                  <a16:creationId xmlns:a16="http://schemas.microsoft.com/office/drawing/2014/main" id="{AC9BFE97-3080-488B-9885-14073AE00FB0}"/>
                </a:ext>
              </a:extLst>
            </p:cNvPr>
            <p:cNvSpPr/>
            <p:nvPr/>
          </p:nvSpPr>
          <p:spPr>
            <a:xfrm>
              <a:off x="615950" y="2673350"/>
              <a:ext cx="990600" cy="1066800"/>
            </a:xfrm>
            <a:custGeom>
              <a:avLst/>
              <a:gdLst/>
              <a:ahLst/>
              <a:cxnLst>
                <a:cxn ang="0">
                  <a:pos x="1572577500" y="0"/>
                </a:cxn>
                <a:cxn ang="0">
                  <a:pos x="241935000" y="604837500"/>
                </a:cxn>
                <a:cxn ang="0">
                  <a:pos x="120967500" y="1693545000"/>
                </a:cxn>
              </a:cxnLst>
              <a:rect l="0" t="0" r="0" b="0"/>
              <a:pathLst>
                <a:path w="624" h="672">
                  <a:moveTo>
                    <a:pt x="624" y="0"/>
                  </a:moveTo>
                  <a:cubicBezTo>
                    <a:pt x="408" y="64"/>
                    <a:pt x="192" y="128"/>
                    <a:pt x="96" y="240"/>
                  </a:cubicBezTo>
                  <a:cubicBezTo>
                    <a:pt x="0" y="352"/>
                    <a:pt x="56" y="600"/>
                    <a:pt x="48" y="672"/>
                  </a:cubicBezTo>
                </a:path>
              </a:pathLst>
            </a:custGeom>
            <a:noFill/>
            <a:ln w="28575" cap="flat" cmpd="sng">
              <a:solidFill>
                <a:schemeClr val="tx1"/>
              </a:solidFill>
              <a:prstDash val="solid"/>
              <a:round/>
              <a:headEnd type="none" w="med" len="med"/>
              <a:tailEnd type="none" w="med" len="med"/>
            </a:ln>
          </p:spPr>
          <p:txBody>
            <a:bodyPr/>
            <a:lstStyle/>
            <a:p>
              <a:endParaRPr lang="en-US" sz="2800"/>
            </a:p>
          </p:txBody>
        </p:sp>
      </p:grpSp>
      <p:sp>
        <p:nvSpPr>
          <p:cNvPr id="50" name="Hộp Văn bản 6">
            <a:extLst>
              <a:ext uri="{FF2B5EF4-FFF2-40B4-BE49-F238E27FC236}">
                <a16:creationId xmlns:a16="http://schemas.microsoft.com/office/drawing/2014/main" id="{C852DE6F-6ECA-4A44-BAA8-79DC1BD88C90}"/>
              </a:ext>
            </a:extLst>
          </p:cNvPr>
          <p:cNvSpPr txBox="1"/>
          <p:nvPr/>
        </p:nvSpPr>
        <p:spPr>
          <a:xfrm>
            <a:off x="5142415" y="2470901"/>
            <a:ext cx="1520825" cy="954107"/>
          </a:xfrm>
          <a:prstGeom prst="rect">
            <a:avLst/>
          </a:prstGeom>
          <a:noFill/>
          <a:ln w="9525">
            <a:noFill/>
          </a:ln>
        </p:spPr>
        <p:txBody>
          <a:bodyPr>
            <a:spAutoFit/>
          </a:bodyPr>
          <a:lstStyle/>
          <a:p>
            <a:pPr eaLnBrk="0" hangingPunct="0"/>
            <a:r>
              <a:rPr lang="vi-VN" altLang="x-none" sz="2800" dirty="0"/>
              <a:t>Nguồn điện</a:t>
            </a:r>
            <a:endParaRPr lang="en-US" altLang="zh-CN" sz="2800">
              <a:ea typeface="SimSun" panose="02010600030101010101" pitchFamily="2" charset="-122"/>
            </a:endParaRPr>
          </a:p>
        </p:txBody>
      </p:sp>
      <p:cxnSp>
        <p:nvCxnSpPr>
          <p:cNvPr id="51" name="Đường nối Thẳng 11">
            <a:extLst>
              <a:ext uri="{FF2B5EF4-FFF2-40B4-BE49-F238E27FC236}">
                <a16:creationId xmlns:a16="http://schemas.microsoft.com/office/drawing/2014/main" id="{6EB62C2B-4162-4AD5-A68D-17DC1894BADD}"/>
              </a:ext>
            </a:extLst>
          </p:cNvPr>
          <p:cNvCxnSpPr>
            <a:cxnSpLocks/>
          </p:cNvCxnSpPr>
          <p:nvPr/>
        </p:nvCxnSpPr>
        <p:spPr>
          <a:xfrm>
            <a:off x="6591908" y="3739001"/>
            <a:ext cx="1618186" cy="1645921"/>
          </a:xfrm>
          <a:prstGeom prst="line">
            <a:avLst/>
          </a:prstGeom>
          <a:ln w="9525" cap="flat" cmpd="sng">
            <a:solidFill>
              <a:schemeClr val="tx1"/>
            </a:solidFill>
            <a:prstDash val="solid"/>
            <a:headEnd type="none" w="med" len="med"/>
            <a:tailEnd type="none" w="med" len="med"/>
          </a:ln>
        </p:spPr>
      </p:cxnSp>
      <p:sp>
        <p:nvSpPr>
          <p:cNvPr id="53" name="Hộp Văn bản 13">
            <a:extLst>
              <a:ext uri="{FF2B5EF4-FFF2-40B4-BE49-F238E27FC236}">
                <a16:creationId xmlns:a16="http://schemas.microsoft.com/office/drawing/2014/main" id="{975FA408-AA32-482C-B307-843448E289AA}"/>
              </a:ext>
            </a:extLst>
          </p:cNvPr>
          <p:cNvSpPr txBox="1"/>
          <p:nvPr/>
        </p:nvSpPr>
        <p:spPr>
          <a:xfrm>
            <a:off x="12412494" y="6260572"/>
            <a:ext cx="1364300" cy="954107"/>
          </a:xfrm>
          <a:prstGeom prst="rect">
            <a:avLst/>
          </a:prstGeom>
          <a:noFill/>
          <a:ln w="9525">
            <a:noFill/>
          </a:ln>
        </p:spPr>
        <p:txBody>
          <a:bodyPr>
            <a:spAutoFit/>
          </a:bodyPr>
          <a:lstStyle/>
          <a:p>
            <a:pPr eaLnBrk="0" hangingPunct="0"/>
            <a:r>
              <a:rPr lang="vi-VN" altLang="x-none" sz="2800" dirty="0"/>
              <a:t>Công tắc K</a:t>
            </a:r>
            <a:endParaRPr lang="en-US" altLang="zh-CN" sz="2800">
              <a:ea typeface="SimSun" panose="02010600030101010101" pitchFamily="2" charset="-122"/>
            </a:endParaRPr>
          </a:p>
        </p:txBody>
      </p:sp>
      <p:cxnSp>
        <p:nvCxnSpPr>
          <p:cNvPr id="54" name="Đường nối Thẳng 15">
            <a:extLst>
              <a:ext uri="{FF2B5EF4-FFF2-40B4-BE49-F238E27FC236}">
                <a16:creationId xmlns:a16="http://schemas.microsoft.com/office/drawing/2014/main" id="{1B793197-CF39-4870-AC8D-D81C8B22953B}"/>
              </a:ext>
            </a:extLst>
          </p:cNvPr>
          <p:cNvCxnSpPr>
            <a:cxnSpLocks/>
          </p:cNvCxnSpPr>
          <p:nvPr/>
        </p:nvCxnSpPr>
        <p:spPr>
          <a:xfrm>
            <a:off x="11524298" y="6552303"/>
            <a:ext cx="772236" cy="271812"/>
          </a:xfrm>
          <a:prstGeom prst="line">
            <a:avLst/>
          </a:prstGeom>
          <a:ln w="9525" cap="flat" cmpd="sng">
            <a:solidFill>
              <a:schemeClr val="tx1"/>
            </a:solidFill>
            <a:prstDash val="solid"/>
            <a:headEnd type="none" w="med" len="med"/>
            <a:tailEnd type="none" w="med" len="med"/>
          </a:ln>
        </p:spPr>
      </p:cxnSp>
      <p:sp>
        <p:nvSpPr>
          <p:cNvPr id="56" name="Hộp Văn bản 17">
            <a:extLst>
              <a:ext uri="{FF2B5EF4-FFF2-40B4-BE49-F238E27FC236}">
                <a16:creationId xmlns:a16="http://schemas.microsoft.com/office/drawing/2014/main" id="{B8745335-9B29-4411-9943-0355E341E629}"/>
              </a:ext>
            </a:extLst>
          </p:cNvPr>
          <p:cNvSpPr txBox="1"/>
          <p:nvPr/>
        </p:nvSpPr>
        <p:spPr>
          <a:xfrm>
            <a:off x="13119017" y="3215781"/>
            <a:ext cx="1747315" cy="523220"/>
          </a:xfrm>
          <a:prstGeom prst="rect">
            <a:avLst/>
          </a:prstGeom>
          <a:noFill/>
          <a:ln w="9525">
            <a:noFill/>
          </a:ln>
        </p:spPr>
        <p:txBody>
          <a:bodyPr wrap="square">
            <a:spAutoFit/>
          </a:bodyPr>
          <a:lstStyle/>
          <a:p>
            <a:pPr eaLnBrk="0" hangingPunct="0"/>
            <a:r>
              <a:rPr lang="vi-VN" altLang="x-none" sz="2800" dirty="0"/>
              <a:t>Ampe kế</a:t>
            </a:r>
            <a:endParaRPr lang="en-US" altLang="zh-CN" sz="2800">
              <a:ea typeface="SimSun" panose="02010600030101010101" pitchFamily="2" charset="-122"/>
            </a:endParaRPr>
          </a:p>
        </p:txBody>
      </p:sp>
      <p:sp>
        <p:nvSpPr>
          <p:cNvPr id="59" name="Hộp Văn bản 20">
            <a:extLst>
              <a:ext uri="{FF2B5EF4-FFF2-40B4-BE49-F238E27FC236}">
                <a16:creationId xmlns:a16="http://schemas.microsoft.com/office/drawing/2014/main" id="{7F2F6995-79CA-4E55-BA23-7D0965D2E161}"/>
              </a:ext>
            </a:extLst>
          </p:cNvPr>
          <p:cNvSpPr txBox="1"/>
          <p:nvPr/>
        </p:nvSpPr>
        <p:spPr>
          <a:xfrm>
            <a:off x="6553732" y="1691064"/>
            <a:ext cx="1694538" cy="523220"/>
          </a:xfrm>
          <a:prstGeom prst="rect">
            <a:avLst/>
          </a:prstGeom>
          <a:noFill/>
          <a:ln w="9525">
            <a:noFill/>
          </a:ln>
        </p:spPr>
        <p:txBody>
          <a:bodyPr wrap="square">
            <a:spAutoFit/>
          </a:bodyPr>
          <a:lstStyle/>
          <a:p>
            <a:pPr eaLnBrk="0" hangingPunct="0"/>
            <a:r>
              <a:rPr lang="vi-VN" altLang="x-none" sz="2800" dirty="0"/>
              <a:t>Biến trở</a:t>
            </a:r>
            <a:endParaRPr lang="en-US" altLang="zh-CN" sz="2800">
              <a:ea typeface="SimSun" panose="02010600030101010101" pitchFamily="2" charset="-122"/>
            </a:endParaRPr>
          </a:p>
        </p:txBody>
      </p:sp>
      <p:sp>
        <p:nvSpPr>
          <p:cNvPr id="62" name="Hộp Văn bản 27">
            <a:extLst>
              <a:ext uri="{FF2B5EF4-FFF2-40B4-BE49-F238E27FC236}">
                <a16:creationId xmlns:a16="http://schemas.microsoft.com/office/drawing/2014/main" id="{0EE53F87-FF21-4C9A-A8C9-B12A3CD93CA4}"/>
              </a:ext>
            </a:extLst>
          </p:cNvPr>
          <p:cNvSpPr txBox="1"/>
          <p:nvPr/>
        </p:nvSpPr>
        <p:spPr>
          <a:xfrm>
            <a:off x="1790803" y="3816790"/>
            <a:ext cx="1603375" cy="523220"/>
          </a:xfrm>
          <a:prstGeom prst="rect">
            <a:avLst/>
          </a:prstGeom>
          <a:noFill/>
          <a:ln w="9525">
            <a:noFill/>
          </a:ln>
        </p:spPr>
        <p:txBody>
          <a:bodyPr wrap="square">
            <a:spAutoFit/>
          </a:bodyPr>
          <a:lstStyle/>
          <a:p>
            <a:pPr eaLnBrk="0" hangingPunct="0"/>
            <a:r>
              <a:rPr lang="vi-VN" altLang="x-none" sz="2800" dirty="0"/>
              <a:t>Ống dây</a:t>
            </a:r>
            <a:endParaRPr lang="en-US" altLang="zh-CN" sz="2800">
              <a:ea typeface="SimSun" panose="02010600030101010101" pitchFamily="2" charset="-122"/>
            </a:endParaRPr>
          </a:p>
        </p:txBody>
      </p:sp>
      <p:cxnSp>
        <p:nvCxnSpPr>
          <p:cNvPr id="63" name="Đường nối Thẳng 29">
            <a:extLst>
              <a:ext uri="{FF2B5EF4-FFF2-40B4-BE49-F238E27FC236}">
                <a16:creationId xmlns:a16="http://schemas.microsoft.com/office/drawing/2014/main" id="{C139A096-9FDF-40DE-84CF-D3832DC98163}"/>
              </a:ext>
            </a:extLst>
          </p:cNvPr>
          <p:cNvCxnSpPr>
            <a:cxnSpLocks/>
          </p:cNvCxnSpPr>
          <p:nvPr/>
        </p:nvCxnSpPr>
        <p:spPr>
          <a:xfrm>
            <a:off x="2661004" y="4260946"/>
            <a:ext cx="3182461" cy="1905820"/>
          </a:xfrm>
          <a:prstGeom prst="line">
            <a:avLst/>
          </a:prstGeom>
          <a:ln w="9525" cap="flat" cmpd="sng">
            <a:solidFill>
              <a:schemeClr val="tx1"/>
            </a:solidFill>
            <a:prstDash val="solid"/>
            <a:headEnd type="none" w="med" len="med"/>
            <a:tailEnd type="none" w="med" len="med"/>
          </a:ln>
        </p:spPr>
      </p:cxnSp>
      <p:sp>
        <p:nvSpPr>
          <p:cNvPr id="65" name="Hộp Văn bản 9284">
            <a:extLst>
              <a:ext uri="{FF2B5EF4-FFF2-40B4-BE49-F238E27FC236}">
                <a16:creationId xmlns:a16="http://schemas.microsoft.com/office/drawing/2014/main" id="{5D80338E-091E-4426-A31F-F87925856462}"/>
              </a:ext>
            </a:extLst>
          </p:cNvPr>
          <p:cNvSpPr txBox="1"/>
          <p:nvPr/>
        </p:nvSpPr>
        <p:spPr>
          <a:xfrm>
            <a:off x="12247732" y="7598832"/>
            <a:ext cx="1772398" cy="954108"/>
          </a:xfrm>
          <a:prstGeom prst="rect">
            <a:avLst/>
          </a:prstGeom>
          <a:noFill/>
          <a:ln w="9525">
            <a:noFill/>
          </a:ln>
        </p:spPr>
        <p:txBody>
          <a:bodyPr>
            <a:spAutoFit/>
          </a:bodyPr>
          <a:lstStyle/>
          <a:p>
            <a:pPr eaLnBrk="0" hangingPunct="0"/>
            <a:r>
              <a:rPr lang="vi-VN" altLang="x-none" sz="2800" dirty="0"/>
              <a:t>Kim nam châm</a:t>
            </a:r>
            <a:endParaRPr lang="en-US" altLang="zh-CN" sz="2800">
              <a:ea typeface="SimSun" panose="02010600030101010101" pitchFamily="2" charset="-122"/>
            </a:endParaRPr>
          </a:p>
        </p:txBody>
      </p:sp>
      <p:cxnSp>
        <p:nvCxnSpPr>
          <p:cNvPr id="66" name="Đường nối Thẳng 9288">
            <a:extLst>
              <a:ext uri="{FF2B5EF4-FFF2-40B4-BE49-F238E27FC236}">
                <a16:creationId xmlns:a16="http://schemas.microsoft.com/office/drawing/2014/main" id="{73D6821D-A7ED-4E6A-BBB4-A843BE0CB698}"/>
              </a:ext>
            </a:extLst>
          </p:cNvPr>
          <p:cNvCxnSpPr>
            <a:cxnSpLocks/>
          </p:cNvCxnSpPr>
          <p:nvPr/>
        </p:nvCxnSpPr>
        <p:spPr>
          <a:xfrm>
            <a:off x="10641476" y="7641575"/>
            <a:ext cx="1457026" cy="409011"/>
          </a:xfrm>
          <a:prstGeom prst="line">
            <a:avLst/>
          </a:prstGeom>
          <a:ln w="9525" cap="flat" cmpd="sng">
            <a:solidFill>
              <a:schemeClr val="tx1"/>
            </a:solidFill>
            <a:prstDash val="solid"/>
            <a:headEnd type="none" w="med" len="med"/>
            <a:tailEnd type="none" w="med" len="med"/>
          </a:ln>
        </p:spPr>
      </p:cxnSp>
      <p:grpSp>
        <p:nvGrpSpPr>
          <p:cNvPr id="67" name="Nhóm 9290">
            <a:extLst>
              <a:ext uri="{FF2B5EF4-FFF2-40B4-BE49-F238E27FC236}">
                <a16:creationId xmlns:a16="http://schemas.microsoft.com/office/drawing/2014/main" id="{FE53874B-8E9C-4D4A-90A4-875086AEE27A}"/>
              </a:ext>
            </a:extLst>
          </p:cNvPr>
          <p:cNvGrpSpPr/>
          <p:nvPr/>
        </p:nvGrpSpPr>
        <p:grpSpPr>
          <a:xfrm>
            <a:off x="2220038" y="6694468"/>
            <a:ext cx="1603375" cy="599515"/>
            <a:chOff x="3295650" y="5132418"/>
            <a:chExt cx="1423988" cy="396011"/>
          </a:xfrm>
        </p:grpSpPr>
        <p:sp>
          <p:nvSpPr>
            <p:cNvPr id="68" name="AutoShape 18">
              <a:extLst>
                <a:ext uri="{FF2B5EF4-FFF2-40B4-BE49-F238E27FC236}">
                  <a16:creationId xmlns:a16="http://schemas.microsoft.com/office/drawing/2014/main" id="{C9940512-4A3C-4308-B39B-1124140D77F5}"/>
                </a:ext>
              </a:extLst>
            </p:cNvPr>
            <p:cNvSpPr/>
            <p:nvPr/>
          </p:nvSpPr>
          <p:spPr>
            <a:xfrm>
              <a:off x="3441701" y="5132418"/>
              <a:ext cx="1193800" cy="285750"/>
            </a:xfrm>
            <a:prstGeom prst="cube">
              <a:avLst>
                <a:gd name="adj" fmla="val 25000"/>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lstStyle/>
            <a:p>
              <a:pPr algn="ctr"/>
              <a:endParaRPr lang="en-US" altLang="en-US" sz="2800" b="1">
                <a:solidFill>
                  <a:srgbClr val="FF9933"/>
                </a:solidFill>
              </a:endParaRPr>
            </a:p>
          </p:txBody>
        </p:sp>
        <p:sp>
          <p:nvSpPr>
            <p:cNvPr id="69" name="Text Box 178">
              <a:extLst>
                <a:ext uri="{FF2B5EF4-FFF2-40B4-BE49-F238E27FC236}">
                  <a16:creationId xmlns:a16="http://schemas.microsoft.com/office/drawing/2014/main" id="{96A51AF8-7316-4F9F-8361-E81C740CCA7C}"/>
                </a:ext>
              </a:extLst>
            </p:cNvPr>
            <p:cNvSpPr txBox="1"/>
            <p:nvPr/>
          </p:nvSpPr>
          <p:spPr>
            <a:xfrm>
              <a:off x="3295650" y="5182815"/>
              <a:ext cx="1423988" cy="345614"/>
            </a:xfrm>
            <a:prstGeom prst="rect">
              <a:avLst/>
            </a:prstGeom>
            <a:noFill/>
            <a:ln w="9525">
              <a:noFill/>
            </a:ln>
          </p:spPr>
          <p:txBody>
            <a:bodyPr>
              <a:spAutoFit/>
            </a:bodyPr>
            <a:lstStyle/>
            <a:p>
              <a:pPr algn="ctr">
                <a:spcBef>
                  <a:spcPct val="50000"/>
                </a:spcBef>
              </a:pPr>
              <a:r>
                <a:rPr lang="en-US" altLang="en-US" sz="2800" b="1" err="1"/>
                <a:t>Lõi</a:t>
              </a:r>
              <a:r>
                <a:rPr lang="en-US" altLang="en-US" sz="2800" b="1"/>
                <a:t> </a:t>
              </a:r>
              <a:r>
                <a:rPr lang="en-US" altLang="en-US" sz="2800" b="1" err="1"/>
                <a:t>thép</a:t>
              </a:r>
              <a:endParaRPr lang="en-US" altLang="en-US" sz="2800" b="1">
                <a:ea typeface="Times New Roman" panose="02020603050405020304" pitchFamily="18" charset="0"/>
              </a:endParaRPr>
            </a:p>
          </p:txBody>
        </p:sp>
      </p:grpSp>
      <p:sp>
        <p:nvSpPr>
          <p:cNvPr id="71" name="Hộp Văn bản 9291">
            <a:extLst>
              <a:ext uri="{FF2B5EF4-FFF2-40B4-BE49-F238E27FC236}">
                <a16:creationId xmlns:a16="http://schemas.microsoft.com/office/drawing/2014/main" id="{11159BD6-1D38-422E-B118-A34801E397DD}"/>
              </a:ext>
            </a:extLst>
          </p:cNvPr>
          <p:cNvSpPr txBox="1"/>
          <p:nvPr/>
        </p:nvSpPr>
        <p:spPr>
          <a:xfrm>
            <a:off x="9454182" y="1919642"/>
            <a:ext cx="1539875" cy="954107"/>
          </a:xfrm>
          <a:prstGeom prst="rect">
            <a:avLst/>
          </a:prstGeom>
          <a:noFill/>
          <a:ln w="9525">
            <a:noFill/>
          </a:ln>
        </p:spPr>
        <p:txBody>
          <a:bodyPr>
            <a:spAutoFit/>
          </a:bodyPr>
          <a:lstStyle/>
          <a:p>
            <a:pPr eaLnBrk="0" hangingPunct="0"/>
            <a:r>
              <a:rPr lang="vi-VN" altLang="x-none" sz="2800" dirty="0"/>
              <a:t>Các dây dẫn</a:t>
            </a:r>
            <a:endParaRPr lang="en-US" altLang="zh-CN" sz="2800">
              <a:ea typeface="SimSun" panose="02010600030101010101" pitchFamily="2" charset="-122"/>
            </a:endParaRPr>
          </a:p>
        </p:txBody>
      </p:sp>
      <p:cxnSp>
        <p:nvCxnSpPr>
          <p:cNvPr id="75" name="Đường nối Thẳng 11">
            <a:extLst>
              <a:ext uri="{FF2B5EF4-FFF2-40B4-BE49-F238E27FC236}">
                <a16:creationId xmlns:a16="http://schemas.microsoft.com/office/drawing/2014/main" id="{4119B038-83F8-4B97-BB30-0059A2F62B48}"/>
              </a:ext>
            </a:extLst>
          </p:cNvPr>
          <p:cNvCxnSpPr>
            <a:cxnSpLocks/>
          </p:cNvCxnSpPr>
          <p:nvPr/>
        </p:nvCxnSpPr>
        <p:spPr>
          <a:xfrm>
            <a:off x="9906112" y="2864805"/>
            <a:ext cx="586526" cy="1883005"/>
          </a:xfrm>
          <a:prstGeom prst="line">
            <a:avLst/>
          </a:prstGeom>
          <a:ln w="9525" cap="flat" cmpd="sng">
            <a:solidFill>
              <a:schemeClr val="tx1"/>
            </a:solidFill>
            <a:prstDash val="solid"/>
            <a:headEnd type="none" w="med" len="med"/>
            <a:tailEnd type="none" w="med" len="med"/>
          </a:ln>
        </p:spPr>
      </p:cxnSp>
      <p:cxnSp>
        <p:nvCxnSpPr>
          <p:cNvPr id="76" name="Đường nối Thẳng 11">
            <a:extLst>
              <a:ext uri="{FF2B5EF4-FFF2-40B4-BE49-F238E27FC236}">
                <a16:creationId xmlns:a16="http://schemas.microsoft.com/office/drawing/2014/main" id="{00367D19-0CDF-4BDE-9E4D-024E9C28911F}"/>
              </a:ext>
            </a:extLst>
          </p:cNvPr>
          <p:cNvCxnSpPr>
            <a:cxnSpLocks/>
            <a:endCxn id="29" idx="0"/>
          </p:cNvCxnSpPr>
          <p:nvPr/>
        </p:nvCxnSpPr>
        <p:spPr>
          <a:xfrm>
            <a:off x="7481468" y="2315090"/>
            <a:ext cx="1026026" cy="1278308"/>
          </a:xfrm>
          <a:prstGeom prst="line">
            <a:avLst/>
          </a:prstGeom>
          <a:ln w="9525" cap="flat" cmpd="sng">
            <a:solidFill>
              <a:schemeClr val="tx1"/>
            </a:solidFill>
            <a:prstDash val="solid"/>
            <a:headEnd type="none" w="med" len="med"/>
            <a:tailEnd type="none" w="med" len="med"/>
          </a:ln>
        </p:spPr>
      </p:cxnSp>
      <p:sp>
        <p:nvSpPr>
          <p:cNvPr id="79" name="Text Box 201">
            <a:extLst>
              <a:ext uri="{FF2B5EF4-FFF2-40B4-BE49-F238E27FC236}">
                <a16:creationId xmlns:a16="http://schemas.microsoft.com/office/drawing/2014/main" id="{4AB3F21F-1184-4E2A-B2A8-F4414530DECC}"/>
              </a:ext>
            </a:extLst>
          </p:cNvPr>
          <p:cNvSpPr txBox="1"/>
          <p:nvPr/>
        </p:nvSpPr>
        <p:spPr>
          <a:xfrm>
            <a:off x="1005149" y="1571620"/>
            <a:ext cx="3849940" cy="1200329"/>
          </a:xfrm>
          <a:prstGeom prst="rect">
            <a:avLst/>
          </a:prstGeom>
          <a:noFill/>
          <a:ln w="9525">
            <a:noFill/>
          </a:ln>
        </p:spPr>
        <p:txBody>
          <a:bodyPr wrap="square">
            <a:spAutoFit/>
          </a:bodyPr>
          <a:lstStyle/>
          <a:p>
            <a:pPr>
              <a:spcBef>
                <a:spcPct val="50000"/>
              </a:spcBef>
            </a:pPr>
            <a:r>
              <a:rPr lang="en-US" altLang="en-US" sz="3600">
                <a:solidFill>
                  <a:srgbClr val="0000CC"/>
                </a:solidFill>
              </a:rPr>
              <a:t>a, Bố trí thí nghiệm như hình 25.1</a:t>
            </a:r>
          </a:p>
        </p:txBody>
      </p:sp>
    </p:spTree>
    <p:extLst>
      <p:ext uri="{BB962C8B-B14F-4D97-AF65-F5344CB8AC3E}">
        <p14:creationId xmlns:p14="http://schemas.microsoft.com/office/powerpoint/2010/main" val="2821948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ox(i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plus(in)">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1000"/>
                                        <p:tgtEl>
                                          <p:spTgt spid="67"/>
                                        </p:tgtEl>
                                      </p:cBhvr>
                                    </p:animEffect>
                                    <p:anim calcmode="lin" valueType="num">
                                      <p:cBhvr>
                                        <p:cTn id="25" dur="1000" fill="hold"/>
                                        <p:tgtEl>
                                          <p:spTgt spid="67"/>
                                        </p:tgtEl>
                                        <p:attrNameLst>
                                          <p:attrName>ppt_x</p:attrName>
                                        </p:attrNameLst>
                                      </p:cBhvr>
                                      <p:tavLst>
                                        <p:tav tm="0">
                                          <p:val>
                                            <p:strVal val="#ppt_x"/>
                                          </p:val>
                                        </p:tav>
                                        <p:tav tm="100000">
                                          <p:val>
                                            <p:strVal val="#ppt_x"/>
                                          </p:val>
                                        </p:tav>
                                      </p:tavLst>
                                    </p:anim>
                                    <p:anim calcmode="lin" valueType="num">
                                      <p:cBhvr>
                                        <p:cTn id="2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box(in)">
                                      <p:cBhvr>
                                        <p:cTn id="31" dur="5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1000"/>
                                        <p:tgtEl>
                                          <p:spTgt spid="65"/>
                                        </p:tgtEl>
                                      </p:cBhvr>
                                    </p:animEffect>
                                    <p:anim calcmode="lin" valueType="num">
                                      <p:cBhvr>
                                        <p:cTn id="37" dur="1000" fill="hold"/>
                                        <p:tgtEl>
                                          <p:spTgt spid="65"/>
                                        </p:tgtEl>
                                        <p:attrNameLst>
                                          <p:attrName>ppt_x</p:attrName>
                                        </p:attrNameLst>
                                      </p:cBhvr>
                                      <p:tavLst>
                                        <p:tav tm="0">
                                          <p:val>
                                            <p:strVal val="#ppt_x"/>
                                          </p:val>
                                        </p:tav>
                                        <p:tav tm="100000">
                                          <p:val>
                                            <p:strVal val="#ppt_x"/>
                                          </p:val>
                                        </p:tav>
                                      </p:tavLst>
                                    </p:anim>
                                    <p:anim calcmode="lin" valueType="num">
                                      <p:cBhvr>
                                        <p:cTn id="38" dur="1000" fill="hold"/>
                                        <p:tgtEl>
                                          <p:spTgt spid="6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000"/>
                                        <p:tgtEl>
                                          <p:spTgt spid="66"/>
                                        </p:tgtEl>
                                      </p:cBhvr>
                                    </p:animEffect>
                                    <p:anim calcmode="lin" valueType="num">
                                      <p:cBhvr>
                                        <p:cTn id="42" dur="1000" fill="hold"/>
                                        <p:tgtEl>
                                          <p:spTgt spid="66"/>
                                        </p:tgtEl>
                                        <p:attrNameLst>
                                          <p:attrName>ppt_x</p:attrName>
                                        </p:attrNameLst>
                                      </p:cBhvr>
                                      <p:tavLst>
                                        <p:tav tm="0">
                                          <p:val>
                                            <p:strVal val="#ppt_x"/>
                                          </p:val>
                                        </p:tav>
                                        <p:tav tm="100000">
                                          <p:val>
                                            <p:strVal val="#ppt_x"/>
                                          </p:val>
                                        </p:tav>
                                      </p:tavLst>
                                    </p:anim>
                                    <p:anim calcmode="lin" valueType="num">
                                      <p:cBhvr>
                                        <p:cTn id="43" dur="1000" fill="hold"/>
                                        <p:tgtEl>
                                          <p:spTgt spid="6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1000"/>
                                        <p:tgtEl>
                                          <p:spTgt spid="53"/>
                                        </p:tgtEl>
                                      </p:cBhvr>
                                    </p:animEffect>
                                    <p:anim calcmode="lin" valueType="num">
                                      <p:cBhvr>
                                        <p:cTn id="47" dur="1000" fill="hold"/>
                                        <p:tgtEl>
                                          <p:spTgt spid="53"/>
                                        </p:tgtEl>
                                        <p:attrNameLst>
                                          <p:attrName>ppt_x</p:attrName>
                                        </p:attrNameLst>
                                      </p:cBhvr>
                                      <p:tavLst>
                                        <p:tav tm="0">
                                          <p:val>
                                            <p:strVal val="#ppt_x"/>
                                          </p:val>
                                        </p:tav>
                                        <p:tav tm="100000">
                                          <p:val>
                                            <p:strVal val="#ppt_x"/>
                                          </p:val>
                                        </p:tav>
                                      </p:tavLst>
                                    </p:anim>
                                    <p:anim calcmode="lin" valueType="num">
                                      <p:cBhvr>
                                        <p:cTn id="48" dur="1000" fill="hold"/>
                                        <p:tgtEl>
                                          <p:spTgt spid="5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1000"/>
                                        <p:tgtEl>
                                          <p:spTgt spid="71"/>
                                        </p:tgtEl>
                                      </p:cBhvr>
                                    </p:animEffect>
                                    <p:anim calcmode="lin" valueType="num">
                                      <p:cBhvr>
                                        <p:cTn id="62" dur="1000" fill="hold"/>
                                        <p:tgtEl>
                                          <p:spTgt spid="71"/>
                                        </p:tgtEl>
                                        <p:attrNameLst>
                                          <p:attrName>ppt_x</p:attrName>
                                        </p:attrNameLst>
                                      </p:cBhvr>
                                      <p:tavLst>
                                        <p:tav tm="0">
                                          <p:val>
                                            <p:strVal val="#ppt_x"/>
                                          </p:val>
                                        </p:tav>
                                        <p:tav tm="100000">
                                          <p:val>
                                            <p:strVal val="#ppt_x"/>
                                          </p:val>
                                        </p:tav>
                                      </p:tavLst>
                                    </p:anim>
                                    <p:anim calcmode="lin" valueType="num">
                                      <p:cBhvr>
                                        <p:cTn id="63" dur="1000" fill="hold"/>
                                        <p:tgtEl>
                                          <p:spTgt spid="7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1000"/>
                                        <p:tgtEl>
                                          <p:spTgt spid="75"/>
                                        </p:tgtEl>
                                      </p:cBhvr>
                                    </p:animEffect>
                                    <p:anim calcmode="lin" valueType="num">
                                      <p:cBhvr>
                                        <p:cTn id="67" dur="1000" fill="hold"/>
                                        <p:tgtEl>
                                          <p:spTgt spid="75"/>
                                        </p:tgtEl>
                                        <p:attrNameLst>
                                          <p:attrName>ppt_x</p:attrName>
                                        </p:attrNameLst>
                                      </p:cBhvr>
                                      <p:tavLst>
                                        <p:tav tm="0">
                                          <p:val>
                                            <p:strVal val="#ppt_x"/>
                                          </p:val>
                                        </p:tav>
                                        <p:tav tm="100000">
                                          <p:val>
                                            <p:strVal val="#ppt_x"/>
                                          </p:val>
                                        </p:tav>
                                      </p:tavLst>
                                    </p:anim>
                                    <p:anim calcmode="lin" valueType="num">
                                      <p:cBhvr>
                                        <p:cTn id="68" dur="1000" fill="hold"/>
                                        <p:tgtEl>
                                          <p:spTgt spid="7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1000"/>
                                        <p:tgtEl>
                                          <p:spTgt spid="76"/>
                                        </p:tgtEl>
                                      </p:cBhvr>
                                    </p:animEffect>
                                    <p:anim calcmode="lin" valueType="num">
                                      <p:cBhvr>
                                        <p:cTn id="77" dur="1000" fill="hold"/>
                                        <p:tgtEl>
                                          <p:spTgt spid="76"/>
                                        </p:tgtEl>
                                        <p:attrNameLst>
                                          <p:attrName>ppt_x</p:attrName>
                                        </p:attrNameLst>
                                      </p:cBhvr>
                                      <p:tavLst>
                                        <p:tav tm="0">
                                          <p:val>
                                            <p:strVal val="#ppt_x"/>
                                          </p:val>
                                        </p:tav>
                                        <p:tav tm="100000">
                                          <p:val>
                                            <p:strVal val="#ppt_x"/>
                                          </p:val>
                                        </p:tav>
                                      </p:tavLst>
                                    </p:anim>
                                    <p:anim calcmode="lin" valueType="num">
                                      <p:cBhvr>
                                        <p:cTn id="78" dur="1000" fill="hold"/>
                                        <p:tgtEl>
                                          <p:spTgt spid="7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1000"/>
                                        <p:tgtEl>
                                          <p:spTgt spid="50"/>
                                        </p:tgtEl>
                                      </p:cBhvr>
                                    </p:animEffect>
                                    <p:anim calcmode="lin" valueType="num">
                                      <p:cBhvr>
                                        <p:cTn id="82" dur="1000" fill="hold"/>
                                        <p:tgtEl>
                                          <p:spTgt spid="50"/>
                                        </p:tgtEl>
                                        <p:attrNameLst>
                                          <p:attrName>ppt_x</p:attrName>
                                        </p:attrNameLst>
                                      </p:cBhvr>
                                      <p:tavLst>
                                        <p:tav tm="0">
                                          <p:val>
                                            <p:strVal val="#ppt_x"/>
                                          </p:val>
                                        </p:tav>
                                        <p:tav tm="100000">
                                          <p:val>
                                            <p:strVal val="#ppt_x"/>
                                          </p:val>
                                        </p:tav>
                                      </p:tavLst>
                                    </p:anim>
                                    <p:anim calcmode="lin" valueType="num">
                                      <p:cBhvr>
                                        <p:cTn id="83" dur="1000" fill="hold"/>
                                        <p:tgtEl>
                                          <p:spTgt spid="50"/>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1000"/>
                                        <p:tgtEl>
                                          <p:spTgt spid="63"/>
                                        </p:tgtEl>
                                      </p:cBhvr>
                                    </p:animEffect>
                                    <p:anim calcmode="lin" valueType="num">
                                      <p:cBhvr>
                                        <p:cTn id="97" dur="1000" fill="hold"/>
                                        <p:tgtEl>
                                          <p:spTgt spid="63"/>
                                        </p:tgtEl>
                                        <p:attrNameLst>
                                          <p:attrName>ppt_x</p:attrName>
                                        </p:attrNameLst>
                                      </p:cBhvr>
                                      <p:tavLst>
                                        <p:tav tm="0">
                                          <p:val>
                                            <p:strVal val="#ppt_x"/>
                                          </p:val>
                                        </p:tav>
                                        <p:tav tm="100000">
                                          <p:val>
                                            <p:strVal val="#ppt_x"/>
                                          </p:val>
                                        </p:tav>
                                      </p:tavLst>
                                    </p:anim>
                                    <p:anim calcmode="lin" valueType="num">
                                      <p:cBhvr>
                                        <p:cTn id="9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50" grpId="0"/>
      <p:bldP spid="53" grpId="0"/>
      <p:bldP spid="56" grpId="0"/>
      <p:bldP spid="59" grpId="0"/>
      <p:bldP spid="62" grpId="0"/>
      <p:bldP spid="65" grpId="0"/>
      <p:bldP spid="71"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1028700" y="10287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sp>
        <p:nvSpPr>
          <p:cNvPr id="18" name="Text Box 201">
            <a:extLst>
              <a:ext uri="{FF2B5EF4-FFF2-40B4-BE49-F238E27FC236}">
                <a16:creationId xmlns:a16="http://schemas.microsoft.com/office/drawing/2014/main" id="{0E2FD17E-FF74-4725-A00C-5A51EEF339D9}"/>
              </a:ext>
            </a:extLst>
          </p:cNvPr>
          <p:cNvSpPr txBox="1"/>
          <p:nvPr/>
        </p:nvSpPr>
        <p:spPr>
          <a:xfrm>
            <a:off x="940741" y="842351"/>
            <a:ext cx="3478859" cy="646331"/>
          </a:xfrm>
          <a:prstGeom prst="rect">
            <a:avLst/>
          </a:prstGeom>
          <a:noFill/>
          <a:ln w="9525">
            <a:noFill/>
          </a:ln>
        </p:spPr>
        <p:txBody>
          <a:bodyPr wrap="square">
            <a:spAutoFit/>
          </a:bodyPr>
          <a:lstStyle/>
          <a:p>
            <a:pPr>
              <a:spcBef>
                <a:spcPct val="50000"/>
              </a:spcBef>
            </a:pPr>
            <a:r>
              <a:rPr lang="en-US" altLang="en-US" sz="3600" b="1" u="sng">
                <a:solidFill>
                  <a:srgbClr val="0000CC"/>
                </a:solidFill>
              </a:rPr>
              <a:t>1. </a:t>
            </a:r>
            <a:r>
              <a:rPr lang="en-US" altLang="en-US" sz="3600" b="1" u="sng" err="1">
                <a:solidFill>
                  <a:srgbClr val="0000CC"/>
                </a:solidFill>
              </a:rPr>
              <a:t>Thí</a:t>
            </a:r>
            <a:r>
              <a:rPr lang="en-US" altLang="en-US" sz="3600" b="1" u="sng">
                <a:solidFill>
                  <a:srgbClr val="0000CC"/>
                </a:solidFill>
              </a:rPr>
              <a:t> </a:t>
            </a:r>
            <a:r>
              <a:rPr lang="en-US" altLang="en-US" sz="3600" b="1" u="sng" err="1">
                <a:solidFill>
                  <a:srgbClr val="0000CC"/>
                </a:solidFill>
              </a:rPr>
              <a:t>nghiệm</a:t>
            </a:r>
            <a:r>
              <a:rPr lang="en-US" altLang="en-US" sz="3600" b="1" u="sng">
                <a:solidFill>
                  <a:srgbClr val="0000CC"/>
                </a:solidFill>
              </a:rPr>
              <a:t>:</a:t>
            </a:r>
          </a:p>
        </p:txBody>
      </p:sp>
      <p:sp>
        <p:nvSpPr>
          <p:cNvPr id="19" name="Text Box 201">
            <a:extLst>
              <a:ext uri="{FF2B5EF4-FFF2-40B4-BE49-F238E27FC236}">
                <a16:creationId xmlns:a16="http://schemas.microsoft.com/office/drawing/2014/main" id="{7FF6AD6A-0BDF-4656-85B6-25893C4AA045}"/>
              </a:ext>
            </a:extLst>
          </p:cNvPr>
          <p:cNvSpPr txBox="1"/>
          <p:nvPr/>
        </p:nvSpPr>
        <p:spPr>
          <a:xfrm>
            <a:off x="997761" y="2151191"/>
            <a:ext cx="15083074" cy="1200329"/>
          </a:xfrm>
          <a:prstGeom prst="rect">
            <a:avLst/>
          </a:prstGeom>
          <a:noFill/>
          <a:ln w="9525">
            <a:noFill/>
          </a:ln>
        </p:spPr>
        <p:txBody>
          <a:bodyPr wrap="square">
            <a:spAutoFit/>
          </a:bodyPr>
          <a:lstStyle/>
          <a:p>
            <a:pPr>
              <a:spcBef>
                <a:spcPct val="50000"/>
              </a:spcBef>
            </a:pPr>
            <a:r>
              <a:rPr lang="vi-VN" altLang="en-US" sz="3600">
                <a:solidFill>
                  <a:srgbClr val="0000CC"/>
                </a:solidFill>
                <a:latin typeface="Calibri" panose="020F0502020204030204" pitchFamily="34" charset="0"/>
              </a:rPr>
              <a:t>- Đóng công tắc K cho dòng điện chạy qua ống dây. Quan sát góc lệch của nam châm so với phương ban đầu.</a:t>
            </a:r>
            <a:r>
              <a:rPr lang="en-US" altLang="en-US" sz="3600">
                <a:solidFill>
                  <a:srgbClr val="0000CC"/>
                </a:solidFill>
                <a:latin typeface="Calibri" panose="020F0502020204030204" pitchFamily="34" charset="0"/>
              </a:rPr>
              <a:t>  </a:t>
            </a:r>
          </a:p>
        </p:txBody>
      </p:sp>
      <p:pic>
        <p:nvPicPr>
          <p:cNvPr id="55" name="Picture 81">
            <a:extLst>
              <a:ext uri="{FF2B5EF4-FFF2-40B4-BE49-F238E27FC236}">
                <a16:creationId xmlns:a16="http://schemas.microsoft.com/office/drawing/2014/main" id="{9568566F-7B4C-44B4-854F-3B751120CEF0}"/>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99169" y="4089122"/>
            <a:ext cx="12890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ondayvuong">
            <a:extLst>
              <a:ext uri="{FF2B5EF4-FFF2-40B4-BE49-F238E27FC236}">
                <a16:creationId xmlns:a16="http://schemas.microsoft.com/office/drawing/2014/main" id="{AEAD6A15-3EA6-44F0-B6E8-AFAEB0707E56}"/>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65569" y="6832322"/>
            <a:ext cx="1438275" cy="12303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BienTro1">
            <a:extLst>
              <a:ext uri="{FF2B5EF4-FFF2-40B4-BE49-F238E27FC236}">
                <a16:creationId xmlns:a16="http://schemas.microsoft.com/office/drawing/2014/main" id="{6A044440-CDEF-4878-9936-A85804121AB8}"/>
              </a:ext>
            </a:extLst>
          </p:cNvPr>
          <p:cNvPicPr>
            <a:picLocks noChangeAspect="1" noChangeArrowheads="1"/>
          </p:cNvPicPr>
          <p:nvPr/>
        </p:nvPicPr>
        <p:blipFill>
          <a:blip r:embed="rId8" cstate="email">
            <a:clrChange>
              <a:clrFrom>
                <a:srgbClr val="FFFFFF"/>
              </a:clrFrom>
              <a:clrTo>
                <a:srgbClr val="FFFFFF">
                  <a:alpha val="0"/>
                </a:srgbClr>
              </a:clrTo>
            </a:clrChange>
            <a:lum contrast="12000"/>
            <a:extLst>
              <a:ext uri="{28A0092B-C50C-407E-A947-70E740481C1C}">
                <a14:useLocalDpi xmlns:a14="http://schemas.microsoft.com/office/drawing/2010/main"/>
              </a:ext>
            </a:extLst>
          </a:blip>
          <a:srcRect/>
          <a:stretch>
            <a:fillRect/>
          </a:stretch>
        </p:blipFill>
        <p:spPr bwMode="auto">
          <a:xfrm>
            <a:off x="3417769" y="4012922"/>
            <a:ext cx="2136775" cy="930275"/>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65">
            <a:extLst>
              <a:ext uri="{FF2B5EF4-FFF2-40B4-BE49-F238E27FC236}">
                <a16:creationId xmlns:a16="http://schemas.microsoft.com/office/drawing/2014/main" id="{12284607-06AD-4684-85EC-2F1C706A488F}"/>
              </a:ext>
            </a:extLst>
          </p:cNvPr>
          <p:cNvSpPr txBox="1">
            <a:spLocks noChangeArrowheads="1"/>
          </p:cNvSpPr>
          <p:nvPr/>
        </p:nvSpPr>
        <p:spPr bwMode="auto">
          <a:xfrm>
            <a:off x="7299207" y="6679922"/>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K</a:t>
            </a:r>
          </a:p>
        </p:txBody>
      </p:sp>
      <p:grpSp>
        <p:nvGrpSpPr>
          <p:cNvPr id="60" name="Group 77">
            <a:extLst>
              <a:ext uri="{FF2B5EF4-FFF2-40B4-BE49-F238E27FC236}">
                <a16:creationId xmlns:a16="http://schemas.microsoft.com/office/drawing/2014/main" id="{B9BB122D-F85E-4089-A6B8-DDF1444E0268}"/>
              </a:ext>
            </a:extLst>
          </p:cNvPr>
          <p:cNvGrpSpPr>
            <a:grpSpLocks/>
          </p:cNvGrpSpPr>
          <p:nvPr/>
        </p:nvGrpSpPr>
        <p:grpSpPr bwMode="auto">
          <a:xfrm>
            <a:off x="6922969" y="7516535"/>
            <a:ext cx="609600" cy="763587"/>
            <a:chOff x="3744" y="3023"/>
            <a:chExt cx="384" cy="481"/>
          </a:xfrm>
        </p:grpSpPr>
        <p:sp>
          <p:nvSpPr>
            <p:cNvPr id="61" name="AutoShape 75">
              <a:extLst>
                <a:ext uri="{FF2B5EF4-FFF2-40B4-BE49-F238E27FC236}">
                  <a16:creationId xmlns:a16="http://schemas.microsoft.com/office/drawing/2014/main" id="{20CAC11E-0C51-4BD0-9DC9-33344506C573}"/>
                </a:ext>
              </a:extLst>
            </p:cNvPr>
            <p:cNvSpPr>
              <a:spLocks noChangeArrowheads="1"/>
            </p:cNvSpPr>
            <p:nvPr/>
          </p:nvSpPr>
          <p:spPr bwMode="auto">
            <a:xfrm>
              <a:off x="3744" y="3312"/>
              <a:ext cx="384" cy="192"/>
            </a:xfrm>
            <a:prstGeom prst="can">
              <a:avLst>
                <a:gd name="adj" fmla="val 48440"/>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AutoShape 76">
              <a:extLst>
                <a:ext uri="{FF2B5EF4-FFF2-40B4-BE49-F238E27FC236}">
                  <a16:creationId xmlns:a16="http://schemas.microsoft.com/office/drawing/2014/main" id="{6DFE6209-67E6-47BD-9481-9E297B586892}"/>
                </a:ext>
              </a:extLst>
            </p:cNvPr>
            <p:cNvSpPr>
              <a:spLocks noChangeArrowheads="1"/>
            </p:cNvSpPr>
            <p:nvPr/>
          </p:nvSpPr>
          <p:spPr bwMode="auto">
            <a:xfrm rot="10800000">
              <a:off x="3888" y="3023"/>
              <a:ext cx="98" cy="337"/>
            </a:xfrm>
            <a:prstGeom prst="flowChartManualOperation">
              <a:avLst/>
            </a:prstGeom>
            <a:gradFill rotWithShape="1">
              <a:gsLst>
                <a:gs pos="0">
                  <a:schemeClr val="tx2"/>
                </a:gs>
                <a:gs pos="50000">
                  <a:schemeClr val="bg1"/>
                </a:gs>
                <a:gs pos="100000">
                  <a:schemeClr val="tx2"/>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 name="Group 74">
            <a:extLst>
              <a:ext uri="{FF2B5EF4-FFF2-40B4-BE49-F238E27FC236}">
                <a16:creationId xmlns:a16="http://schemas.microsoft.com/office/drawing/2014/main" id="{14F7D8D9-1292-421D-A10F-75D6B1703E37}"/>
              </a:ext>
            </a:extLst>
          </p:cNvPr>
          <p:cNvGrpSpPr>
            <a:grpSpLocks/>
          </p:cNvGrpSpPr>
          <p:nvPr/>
        </p:nvGrpSpPr>
        <p:grpSpPr bwMode="auto">
          <a:xfrm>
            <a:off x="7070607" y="6938685"/>
            <a:ext cx="338137" cy="906462"/>
            <a:chOff x="3819" y="2659"/>
            <a:chExt cx="213" cy="571"/>
          </a:xfrm>
        </p:grpSpPr>
        <p:sp>
          <p:nvSpPr>
            <p:cNvPr id="64" name="AutoShape 68">
              <a:extLst>
                <a:ext uri="{FF2B5EF4-FFF2-40B4-BE49-F238E27FC236}">
                  <a16:creationId xmlns:a16="http://schemas.microsoft.com/office/drawing/2014/main" id="{D1177DE7-42D8-41EA-A70E-6AA4556003D4}"/>
                </a:ext>
              </a:extLst>
            </p:cNvPr>
            <p:cNvSpPr>
              <a:spLocks noChangeArrowheads="1"/>
            </p:cNvSpPr>
            <p:nvPr/>
          </p:nvSpPr>
          <p:spPr bwMode="auto">
            <a:xfrm rot="-22947609">
              <a:off x="3819" y="2659"/>
              <a:ext cx="94" cy="298"/>
            </a:xfrm>
            <a:prstGeom prst="triangle">
              <a:avLst>
                <a:gd name="adj" fmla="val 41667"/>
              </a:avLst>
            </a:prstGeom>
            <a:solidFill>
              <a:srgbClr val="00FF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AutoShape 69">
              <a:extLst>
                <a:ext uri="{FF2B5EF4-FFF2-40B4-BE49-F238E27FC236}">
                  <a16:creationId xmlns:a16="http://schemas.microsoft.com/office/drawing/2014/main" id="{6B0A83F0-A706-4975-BA63-BF9CCB296490}"/>
                </a:ext>
              </a:extLst>
            </p:cNvPr>
            <p:cNvSpPr>
              <a:spLocks noChangeArrowheads="1"/>
            </p:cNvSpPr>
            <p:nvPr/>
          </p:nvSpPr>
          <p:spPr bwMode="auto">
            <a:xfrm rot="-12238288">
              <a:off x="3938" y="2932"/>
              <a:ext cx="94" cy="298"/>
            </a:xfrm>
            <a:prstGeom prst="triangle">
              <a:avLst>
                <a:gd name="adj" fmla="val 41667"/>
              </a:avLst>
            </a:prstGeom>
            <a:solidFill>
              <a:srgbClr val="FF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6" name="Text Box 80">
            <a:extLst>
              <a:ext uri="{FF2B5EF4-FFF2-40B4-BE49-F238E27FC236}">
                <a16:creationId xmlns:a16="http://schemas.microsoft.com/office/drawing/2014/main" id="{B8B2E648-0BB4-42B9-9FAE-0DF8AF6CAAE9}"/>
              </a:ext>
            </a:extLst>
          </p:cNvPr>
          <p:cNvSpPr txBox="1">
            <a:spLocks noChangeArrowheads="1"/>
          </p:cNvSpPr>
          <p:nvPr/>
        </p:nvSpPr>
        <p:spPr bwMode="auto">
          <a:xfrm>
            <a:off x="2962559" y="9167652"/>
            <a:ext cx="2053419" cy="584775"/>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a:t>Hình 25.1</a:t>
            </a:r>
          </a:p>
        </p:txBody>
      </p:sp>
      <p:grpSp>
        <p:nvGrpSpPr>
          <p:cNvPr id="67" name="Group 86">
            <a:extLst>
              <a:ext uri="{FF2B5EF4-FFF2-40B4-BE49-F238E27FC236}">
                <a16:creationId xmlns:a16="http://schemas.microsoft.com/office/drawing/2014/main" id="{7B61DD03-9B62-461B-AC8A-B3DB7E48B529}"/>
              </a:ext>
            </a:extLst>
          </p:cNvPr>
          <p:cNvGrpSpPr>
            <a:grpSpLocks/>
          </p:cNvGrpSpPr>
          <p:nvPr/>
        </p:nvGrpSpPr>
        <p:grpSpPr bwMode="auto">
          <a:xfrm rot="-947528">
            <a:off x="7386519" y="4751110"/>
            <a:ext cx="614363" cy="609600"/>
            <a:chOff x="4752" y="1104"/>
            <a:chExt cx="387" cy="384"/>
          </a:xfrm>
        </p:grpSpPr>
        <p:sp>
          <p:nvSpPr>
            <p:cNvPr id="68" name="Line 84">
              <a:extLst>
                <a:ext uri="{FF2B5EF4-FFF2-40B4-BE49-F238E27FC236}">
                  <a16:creationId xmlns:a16="http://schemas.microsoft.com/office/drawing/2014/main" id="{939DB3AA-B252-46D0-AEE8-B5184FAE501A}"/>
                </a:ext>
              </a:extLst>
            </p:cNvPr>
            <p:cNvSpPr>
              <a:spLocks noChangeShapeType="1"/>
            </p:cNvSpPr>
            <p:nvPr/>
          </p:nvSpPr>
          <p:spPr bwMode="auto">
            <a:xfrm flipH="1" flipV="1">
              <a:off x="4752" y="1104"/>
              <a:ext cx="192" cy="19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85">
              <a:extLst>
                <a:ext uri="{FF2B5EF4-FFF2-40B4-BE49-F238E27FC236}">
                  <a16:creationId xmlns:a16="http://schemas.microsoft.com/office/drawing/2014/main" id="{D1D2DC25-F8CF-4EA1-A3B9-C9DD1FD12896}"/>
                </a:ext>
              </a:extLst>
            </p:cNvPr>
            <p:cNvSpPr>
              <a:spLocks noChangeShapeType="1"/>
            </p:cNvSpPr>
            <p:nvPr/>
          </p:nvSpPr>
          <p:spPr bwMode="auto">
            <a:xfrm flipH="1" flipV="1">
              <a:off x="4947" y="1296"/>
              <a:ext cx="192" cy="19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 name="Group 90">
            <a:extLst>
              <a:ext uri="{FF2B5EF4-FFF2-40B4-BE49-F238E27FC236}">
                <a16:creationId xmlns:a16="http://schemas.microsoft.com/office/drawing/2014/main" id="{EE1675A2-4ED7-4F4A-BEAD-21FBD8F27818}"/>
              </a:ext>
            </a:extLst>
          </p:cNvPr>
          <p:cNvGrpSpPr>
            <a:grpSpLocks/>
          </p:cNvGrpSpPr>
          <p:nvPr/>
        </p:nvGrpSpPr>
        <p:grpSpPr bwMode="auto">
          <a:xfrm>
            <a:off x="3112969" y="5308322"/>
            <a:ext cx="1752600" cy="1584325"/>
            <a:chOff x="1728" y="1392"/>
            <a:chExt cx="1104" cy="998"/>
          </a:xfrm>
        </p:grpSpPr>
        <p:pic>
          <p:nvPicPr>
            <p:cNvPr id="71" name="Picture 10" descr="HopPin2">
              <a:extLst>
                <a:ext uri="{FF2B5EF4-FFF2-40B4-BE49-F238E27FC236}">
                  <a16:creationId xmlns:a16="http://schemas.microsoft.com/office/drawing/2014/main" id="{71F3E715-D83A-4207-A519-5F930FDDAA7E}"/>
                </a:ext>
              </a:extLst>
            </p:cNvPr>
            <p:cNvPicPr>
              <a:picLocks noChangeAspect="1" noChangeArrowheads="1"/>
            </p:cNvPicPr>
            <p:nvPr/>
          </p:nvPicPr>
          <p:blipFill>
            <a:blip r:embed="rId9" cstate="email">
              <a:clrChange>
                <a:clrFrom>
                  <a:srgbClr val="FFFFFF"/>
                </a:clrFrom>
                <a:clrTo>
                  <a:srgbClr val="FFFFFF">
                    <a:alpha val="0"/>
                  </a:srgbClr>
                </a:clrTo>
              </a:clrChange>
              <a:lum bright="-48000" contrast="54000"/>
              <a:extLst>
                <a:ext uri="{28A0092B-C50C-407E-A947-70E740481C1C}">
                  <a14:useLocalDpi xmlns:a14="http://schemas.microsoft.com/office/drawing/2010/main"/>
                </a:ext>
              </a:extLst>
            </a:blip>
            <a:srcRect/>
            <a:stretch>
              <a:fillRect/>
            </a:stretch>
          </p:blipFill>
          <p:spPr bwMode="auto">
            <a:xfrm rot="5400000">
              <a:off x="1781" y="1339"/>
              <a:ext cx="998" cy="110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7" descr="pin">
              <a:extLst>
                <a:ext uri="{FF2B5EF4-FFF2-40B4-BE49-F238E27FC236}">
                  <a16:creationId xmlns:a16="http://schemas.microsoft.com/office/drawing/2014/main" id="{DCB69223-412F-4B92-85E1-81273A7D607F}"/>
                </a:ext>
              </a:extLst>
            </p:cNvPr>
            <p:cNvPicPr>
              <a:picLocks noChangeAspect="1" noChangeArrowheads="1"/>
            </p:cNvPicPr>
            <p:nvPr/>
          </p:nvPicPr>
          <p:blipFill>
            <a:blip r:embed="rId10" cstate="email">
              <a:clrChange>
                <a:clrFrom>
                  <a:srgbClr val="FFFFFF"/>
                </a:clrFrom>
                <a:clrTo>
                  <a:srgbClr val="FFFFFF">
                    <a:alpha val="0"/>
                  </a:srgbClr>
                </a:clrTo>
              </a:clrChange>
              <a:lum bright="24000" contrast="54000"/>
              <a:extLst>
                <a:ext uri="{28A0092B-C50C-407E-A947-70E740481C1C}">
                  <a14:useLocalDpi xmlns:a14="http://schemas.microsoft.com/office/drawing/2010/main"/>
                </a:ext>
              </a:extLst>
            </a:blip>
            <a:srcRect/>
            <a:stretch>
              <a:fillRect/>
            </a:stretch>
          </p:blipFill>
          <p:spPr bwMode="auto">
            <a:xfrm rot="5400000">
              <a:off x="2165" y="1819"/>
              <a:ext cx="576" cy="29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8" descr="pin">
              <a:extLst>
                <a:ext uri="{FF2B5EF4-FFF2-40B4-BE49-F238E27FC236}">
                  <a16:creationId xmlns:a16="http://schemas.microsoft.com/office/drawing/2014/main" id="{E57AA52B-B4D5-4670-90F2-2EDCAE3AF050}"/>
                </a:ext>
              </a:extLst>
            </p:cNvPr>
            <p:cNvPicPr>
              <a:picLocks noChangeAspect="1" noChangeArrowheads="1"/>
            </p:cNvPicPr>
            <p:nvPr/>
          </p:nvPicPr>
          <p:blipFill>
            <a:blip r:embed="rId11" cstate="email">
              <a:clrChange>
                <a:clrFrom>
                  <a:srgbClr val="FFFFFF"/>
                </a:clrFrom>
                <a:clrTo>
                  <a:srgbClr val="FFFFFF">
                    <a:alpha val="0"/>
                  </a:srgbClr>
                </a:clrTo>
              </a:clrChange>
              <a:lum bright="24000" contrast="54000"/>
              <a:extLst>
                <a:ext uri="{28A0092B-C50C-407E-A947-70E740481C1C}">
                  <a14:useLocalDpi xmlns:a14="http://schemas.microsoft.com/office/drawing/2010/main"/>
                </a:ext>
              </a:extLst>
            </a:blip>
            <a:srcRect/>
            <a:stretch>
              <a:fillRect/>
            </a:stretch>
          </p:blipFill>
          <p:spPr bwMode="auto">
            <a:xfrm rot="16079848" flipV="1">
              <a:off x="1776" y="1824"/>
              <a:ext cx="576" cy="288"/>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Freeform 91">
            <a:extLst>
              <a:ext uri="{FF2B5EF4-FFF2-40B4-BE49-F238E27FC236}">
                <a16:creationId xmlns:a16="http://schemas.microsoft.com/office/drawing/2014/main" id="{5E0FDE91-992D-41D7-9D66-4A737B777D36}"/>
              </a:ext>
            </a:extLst>
          </p:cNvPr>
          <p:cNvSpPr>
            <a:spLocks/>
          </p:cNvSpPr>
          <p:nvPr/>
        </p:nvSpPr>
        <p:spPr bwMode="auto">
          <a:xfrm>
            <a:off x="4332169" y="5181322"/>
            <a:ext cx="1066800" cy="1651000"/>
          </a:xfrm>
          <a:custGeom>
            <a:avLst/>
            <a:gdLst>
              <a:gd name="T0" fmla="*/ 0 w 672"/>
              <a:gd name="T1" fmla="*/ 176 h 1040"/>
              <a:gd name="T2" fmla="*/ 192 w 672"/>
              <a:gd name="T3" fmla="*/ 32 h 1040"/>
              <a:gd name="T4" fmla="*/ 432 w 672"/>
              <a:gd name="T5" fmla="*/ 80 h 1040"/>
              <a:gd name="T6" fmla="*/ 432 w 672"/>
              <a:gd name="T7" fmla="*/ 512 h 1040"/>
              <a:gd name="T8" fmla="*/ 480 w 672"/>
              <a:gd name="T9" fmla="*/ 800 h 1040"/>
              <a:gd name="T10" fmla="*/ 672 w 672"/>
              <a:gd name="T11" fmla="*/ 1040 h 1040"/>
            </a:gdLst>
            <a:ahLst/>
            <a:cxnLst>
              <a:cxn ang="0">
                <a:pos x="T0" y="T1"/>
              </a:cxn>
              <a:cxn ang="0">
                <a:pos x="T2" y="T3"/>
              </a:cxn>
              <a:cxn ang="0">
                <a:pos x="T4" y="T5"/>
              </a:cxn>
              <a:cxn ang="0">
                <a:pos x="T6" y="T7"/>
              </a:cxn>
              <a:cxn ang="0">
                <a:pos x="T8" y="T9"/>
              </a:cxn>
              <a:cxn ang="0">
                <a:pos x="T10" y="T11"/>
              </a:cxn>
            </a:cxnLst>
            <a:rect l="0" t="0" r="r" b="b"/>
            <a:pathLst>
              <a:path w="672" h="1040">
                <a:moveTo>
                  <a:pt x="0" y="176"/>
                </a:moveTo>
                <a:cubicBezTo>
                  <a:pt x="60" y="112"/>
                  <a:pt x="120" y="48"/>
                  <a:pt x="192" y="32"/>
                </a:cubicBezTo>
                <a:cubicBezTo>
                  <a:pt x="264" y="16"/>
                  <a:pt x="392" y="0"/>
                  <a:pt x="432" y="80"/>
                </a:cubicBezTo>
                <a:cubicBezTo>
                  <a:pt x="472" y="160"/>
                  <a:pt x="424" y="392"/>
                  <a:pt x="432" y="512"/>
                </a:cubicBezTo>
                <a:cubicBezTo>
                  <a:pt x="440" y="632"/>
                  <a:pt x="440" y="712"/>
                  <a:pt x="480" y="800"/>
                </a:cubicBezTo>
                <a:cubicBezTo>
                  <a:pt x="520" y="888"/>
                  <a:pt x="596" y="964"/>
                  <a:pt x="672" y="104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Freeform 92">
            <a:extLst>
              <a:ext uri="{FF2B5EF4-FFF2-40B4-BE49-F238E27FC236}">
                <a16:creationId xmlns:a16="http://schemas.microsoft.com/office/drawing/2014/main" id="{CB8B647F-A2D3-48B2-A0CB-E0A756AC9FCB}"/>
              </a:ext>
            </a:extLst>
          </p:cNvPr>
          <p:cNvSpPr>
            <a:spLocks/>
          </p:cNvSpPr>
          <p:nvPr/>
        </p:nvSpPr>
        <p:spPr bwMode="auto">
          <a:xfrm>
            <a:off x="5792669" y="5905222"/>
            <a:ext cx="1130300" cy="1003300"/>
          </a:xfrm>
          <a:custGeom>
            <a:avLst/>
            <a:gdLst>
              <a:gd name="T0" fmla="*/ 88 w 712"/>
              <a:gd name="T1" fmla="*/ 632 h 632"/>
              <a:gd name="T2" fmla="*/ 40 w 712"/>
              <a:gd name="T3" fmla="*/ 296 h 632"/>
              <a:gd name="T4" fmla="*/ 328 w 712"/>
              <a:gd name="T5" fmla="*/ 8 h 632"/>
              <a:gd name="T6" fmla="*/ 616 w 712"/>
              <a:gd name="T7" fmla="*/ 248 h 632"/>
              <a:gd name="T8" fmla="*/ 712 w 712"/>
              <a:gd name="T9" fmla="*/ 248 h 632"/>
            </a:gdLst>
            <a:ahLst/>
            <a:cxnLst>
              <a:cxn ang="0">
                <a:pos x="T0" y="T1"/>
              </a:cxn>
              <a:cxn ang="0">
                <a:pos x="T2" y="T3"/>
              </a:cxn>
              <a:cxn ang="0">
                <a:pos x="T4" y="T5"/>
              </a:cxn>
              <a:cxn ang="0">
                <a:pos x="T6" y="T7"/>
              </a:cxn>
              <a:cxn ang="0">
                <a:pos x="T8" y="T9"/>
              </a:cxn>
            </a:cxnLst>
            <a:rect l="0" t="0" r="r" b="b"/>
            <a:pathLst>
              <a:path w="712" h="632">
                <a:moveTo>
                  <a:pt x="88" y="632"/>
                </a:moveTo>
                <a:cubicBezTo>
                  <a:pt x="44" y="516"/>
                  <a:pt x="0" y="400"/>
                  <a:pt x="40" y="296"/>
                </a:cubicBezTo>
                <a:cubicBezTo>
                  <a:pt x="80" y="192"/>
                  <a:pt x="232" y="16"/>
                  <a:pt x="328" y="8"/>
                </a:cubicBezTo>
                <a:cubicBezTo>
                  <a:pt x="424" y="0"/>
                  <a:pt x="552" y="208"/>
                  <a:pt x="616" y="248"/>
                </a:cubicBezTo>
                <a:cubicBezTo>
                  <a:pt x="680" y="288"/>
                  <a:pt x="696" y="268"/>
                  <a:pt x="712" y="248"/>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Freeform 93">
            <a:extLst>
              <a:ext uri="{FF2B5EF4-FFF2-40B4-BE49-F238E27FC236}">
                <a16:creationId xmlns:a16="http://schemas.microsoft.com/office/drawing/2014/main" id="{84DC5F95-F666-4DFA-90F9-200D0A70C998}"/>
              </a:ext>
            </a:extLst>
          </p:cNvPr>
          <p:cNvSpPr>
            <a:spLocks/>
          </p:cNvSpPr>
          <p:nvPr/>
        </p:nvSpPr>
        <p:spPr bwMode="auto">
          <a:xfrm>
            <a:off x="7684969" y="5232122"/>
            <a:ext cx="698500" cy="1138238"/>
          </a:xfrm>
          <a:custGeom>
            <a:avLst/>
            <a:gdLst>
              <a:gd name="T0" fmla="*/ 112 w 408"/>
              <a:gd name="T1" fmla="*/ 672 h 672"/>
              <a:gd name="T2" fmla="*/ 400 w 408"/>
              <a:gd name="T3" fmla="*/ 624 h 672"/>
              <a:gd name="T4" fmla="*/ 64 w 408"/>
              <a:gd name="T5" fmla="*/ 384 h 672"/>
              <a:gd name="T6" fmla="*/ 16 w 408"/>
              <a:gd name="T7" fmla="*/ 0 h 672"/>
            </a:gdLst>
            <a:ahLst/>
            <a:cxnLst>
              <a:cxn ang="0">
                <a:pos x="T0" y="T1"/>
              </a:cxn>
              <a:cxn ang="0">
                <a:pos x="T2" y="T3"/>
              </a:cxn>
              <a:cxn ang="0">
                <a:pos x="T4" y="T5"/>
              </a:cxn>
              <a:cxn ang="0">
                <a:pos x="T6" y="T7"/>
              </a:cxn>
            </a:cxnLst>
            <a:rect l="0" t="0" r="r" b="b"/>
            <a:pathLst>
              <a:path w="408" h="672">
                <a:moveTo>
                  <a:pt x="112" y="672"/>
                </a:moveTo>
                <a:cubicBezTo>
                  <a:pt x="260" y="672"/>
                  <a:pt x="408" y="672"/>
                  <a:pt x="400" y="624"/>
                </a:cubicBezTo>
                <a:cubicBezTo>
                  <a:pt x="392" y="576"/>
                  <a:pt x="128" y="488"/>
                  <a:pt x="64" y="384"/>
                </a:cubicBezTo>
                <a:cubicBezTo>
                  <a:pt x="0" y="280"/>
                  <a:pt x="8" y="140"/>
                  <a:pt x="16" y="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Freeform 94">
            <a:extLst>
              <a:ext uri="{FF2B5EF4-FFF2-40B4-BE49-F238E27FC236}">
                <a16:creationId xmlns:a16="http://schemas.microsoft.com/office/drawing/2014/main" id="{12CBC31D-8862-46FB-8A14-CF460C1AED41}"/>
              </a:ext>
            </a:extLst>
          </p:cNvPr>
          <p:cNvSpPr>
            <a:spLocks/>
          </p:cNvSpPr>
          <p:nvPr/>
        </p:nvSpPr>
        <p:spPr bwMode="auto">
          <a:xfrm>
            <a:off x="5475169" y="4165322"/>
            <a:ext cx="1905000" cy="1651000"/>
          </a:xfrm>
          <a:custGeom>
            <a:avLst/>
            <a:gdLst>
              <a:gd name="T0" fmla="*/ 1200 w 1200"/>
              <a:gd name="T1" fmla="*/ 672 h 1040"/>
              <a:gd name="T2" fmla="*/ 1008 w 1200"/>
              <a:gd name="T3" fmla="*/ 1008 h 1040"/>
              <a:gd name="T4" fmla="*/ 576 w 1200"/>
              <a:gd name="T5" fmla="*/ 480 h 1040"/>
              <a:gd name="T6" fmla="*/ 240 w 1200"/>
              <a:gd name="T7" fmla="*/ 96 h 1040"/>
              <a:gd name="T8" fmla="*/ 0 w 1200"/>
              <a:gd name="T9" fmla="*/ 0 h 1040"/>
            </a:gdLst>
            <a:ahLst/>
            <a:cxnLst>
              <a:cxn ang="0">
                <a:pos x="T0" y="T1"/>
              </a:cxn>
              <a:cxn ang="0">
                <a:pos x="T2" y="T3"/>
              </a:cxn>
              <a:cxn ang="0">
                <a:pos x="T4" y="T5"/>
              </a:cxn>
              <a:cxn ang="0">
                <a:pos x="T6" y="T7"/>
              </a:cxn>
              <a:cxn ang="0">
                <a:pos x="T8" y="T9"/>
              </a:cxn>
            </a:cxnLst>
            <a:rect l="0" t="0" r="r" b="b"/>
            <a:pathLst>
              <a:path w="1200" h="1040">
                <a:moveTo>
                  <a:pt x="1200" y="672"/>
                </a:moveTo>
                <a:cubicBezTo>
                  <a:pt x="1156" y="856"/>
                  <a:pt x="1112" y="1040"/>
                  <a:pt x="1008" y="1008"/>
                </a:cubicBezTo>
                <a:cubicBezTo>
                  <a:pt x="904" y="976"/>
                  <a:pt x="704" y="632"/>
                  <a:pt x="576" y="480"/>
                </a:cubicBezTo>
                <a:cubicBezTo>
                  <a:pt x="448" y="328"/>
                  <a:pt x="336" y="176"/>
                  <a:pt x="240" y="96"/>
                </a:cubicBezTo>
                <a:cubicBezTo>
                  <a:pt x="144" y="16"/>
                  <a:pt x="72" y="8"/>
                  <a:pt x="0" y="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Freeform 95">
            <a:extLst>
              <a:ext uri="{FF2B5EF4-FFF2-40B4-BE49-F238E27FC236}">
                <a16:creationId xmlns:a16="http://schemas.microsoft.com/office/drawing/2014/main" id="{AC310F9E-DF4A-4672-B3B8-B7AFFADDAE21}"/>
              </a:ext>
            </a:extLst>
          </p:cNvPr>
          <p:cNvSpPr>
            <a:spLocks/>
          </p:cNvSpPr>
          <p:nvPr/>
        </p:nvSpPr>
        <p:spPr bwMode="auto">
          <a:xfrm>
            <a:off x="3176469" y="4851122"/>
            <a:ext cx="469900" cy="685800"/>
          </a:xfrm>
          <a:custGeom>
            <a:avLst/>
            <a:gdLst>
              <a:gd name="T0" fmla="*/ 200 w 296"/>
              <a:gd name="T1" fmla="*/ 0 h 432"/>
              <a:gd name="T2" fmla="*/ 8 w 296"/>
              <a:gd name="T3" fmla="*/ 48 h 432"/>
              <a:gd name="T4" fmla="*/ 152 w 296"/>
              <a:gd name="T5" fmla="*/ 192 h 432"/>
              <a:gd name="T6" fmla="*/ 296 w 296"/>
              <a:gd name="T7" fmla="*/ 432 h 432"/>
            </a:gdLst>
            <a:ahLst/>
            <a:cxnLst>
              <a:cxn ang="0">
                <a:pos x="T0" y="T1"/>
              </a:cxn>
              <a:cxn ang="0">
                <a:pos x="T2" y="T3"/>
              </a:cxn>
              <a:cxn ang="0">
                <a:pos x="T4" y="T5"/>
              </a:cxn>
              <a:cxn ang="0">
                <a:pos x="T6" y="T7"/>
              </a:cxn>
            </a:cxnLst>
            <a:rect l="0" t="0" r="r" b="b"/>
            <a:pathLst>
              <a:path w="296" h="432">
                <a:moveTo>
                  <a:pt x="200" y="0"/>
                </a:moveTo>
                <a:cubicBezTo>
                  <a:pt x="108" y="8"/>
                  <a:pt x="16" y="16"/>
                  <a:pt x="8" y="48"/>
                </a:cubicBezTo>
                <a:cubicBezTo>
                  <a:pt x="0" y="80"/>
                  <a:pt x="104" y="128"/>
                  <a:pt x="152" y="192"/>
                </a:cubicBezTo>
                <a:cubicBezTo>
                  <a:pt x="200" y="256"/>
                  <a:pt x="248" y="344"/>
                  <a:pt x="296" y="432"/>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9" name="Picture 89">
            <a:extLst>
              <a:ext uri="{FF2B5EF4-FFF2-40B4-BE49-F238E27FC236}">
                <a16:creationId xmlns:a16="http://schemas.microsoft.com/office/drawing/2014/main" id="{D13AC1C1-5340-4D70-8B9C-ADD206AB6487}"/>
              </a:ext>
            </a:extLst>
          </p:cNvPr>
          <p:cNvPicPr>
            <a:picLocks noChangeAspect="1" noChangeArrowheads="1"/>
          </p:cNvPicPr>
          <p:nvPr/>
        </p:nvPicPr>
        <p:blipFill>
          <a:blip r:embed="rId12" cstate="email">
            <a:clrChange>
              <a:clrFrom>
                <a:srgbClr val="FEFEFE"/>
              </a:clrFrom>
              <a:clrTo>
                <a:srgbClr val="FEFEFE">
                  <a:alpha val="0"/>
                </a:srgbClr>
              </a:clrTo>
            </a:clrChange>
            <a:lum contrast="30000"/>
            <a:extLst>
              <a:ext uri="{28A0092B-C50C-407E-A947-70E740481C1C}">
                <a14:useLocalDpi xmlns:a14="http://schemas.microsoft.com/office/drawing/2010/main"/>
              </a:ext>
            </a:extLst>
          </a:blip>
          <a:srcRect/>
          <a:stretch>
            <a:fillRect/>
          </a:stretch>
        </p:blipFill>
        <p:spPr bwMode="auto">
          <a:xfrm>
            <a:off x="6922969" y="5994122"/>
            <a:ext cx="1066800" cy="65881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98">
            <a:extLst>
              <a:ext uri="{FF2B5EF4-FFF2-40B4-BE49-F238E27FC236}">
                <a16:creationId xmlns:a16="http://schemas.microsoft.com/office/drawing/2014/main" id="{107CA16A-2564-4ECC-959C-38A1E8DE92CB}"/>
              </a:ext>
            </a:extLst>
          </p:cNvPr>
          <p:cNvPicPr>
            <a:picLocks noChangeAspect="1" noChangeArrowheads="1"/>
          </p:cNvPicPr>
          <p:nvPr/>
        </p:nvPicPr>
        <p:blipFill>
          <a:blip r:embed="rId13" cstate="email">
            <a:clrChange>
              <a:clrFrom>
                <a:srgbClr val="FEFEFE"/>
              </a:clrFrom>
              <a:clrTo>
                <a:srgbClr val="FEFEFE">
                  <a:alpha val="0"/>
                </a:srgbClr>
              </a:clrTo>
            </a:clrChange>
            <a:lum bright="-6000" contrast="36000"/>
            <a:extLst>
              <a:ext uri="{28A0092B-C50C-407E-A947-70E740481C1C}">
                <a14:useLocalDpi xmlns:a14="http://schemas.microsoft.com/office/drawing/2010/main"/>
              </a:ext>
            </a:extLst>
          </a:blip>
          <a:srcRect/>
          <a:stretch>
            <a:fillRect/>
          </a:stretch>
        </p:blipFill>
        <p:spPr bwMode="auto">
          <a:xfrm>
            <a:off x="6868994" y="6171922"/>
            <a:ext cx="1120775" cy="457200"/>
          </a:xfrm>
          <a:prstGeom prst="rect">
            <a:avLst/>
          </a:prstGeom>
          <a:noFill/>
          <a:extLst>
            <a:ext uri="{909E8E84-426E-40DD-AFC4-6F175D3DCCD1}">
              <a14:hiddenFill xmlns:a14="http://schemas.microsoft.com/office/drawing/2010/main">
                <a:solidFill>
                  <a:srgbClr val="FFFFFF"/>
                </a:solidFill>
              </a14:hiddenFill>
            </a:ext>
          </a:extLst>
        </p:spPr>
      </p:pic>
      <p:sp>
        <p:nvSpPr>
          <p:cNvPr id="81" name="Text Box 117">
            <a:extLst>
              <a:ext uri="{FF2B5EF4-FFF2-40B4-BE49-F238E27FC236}">
                <a16:creationId xmlns:a16="http://schemas.microsoft.com/office/drawing/2014/main" id="{A8312AF6-2688-4C4C-9AFE-F7DA6C9215E2}"/>
              </a:ext>
            </a:extLst>
          </p:cNvPr>
          <p:cNvSpPr txBox="1">
            <a:spLocks noChangeArrowheads="1"/>
          </p:cNvSpPr>
          <p:nvPr/>
        </p:nvSpPr>
        <p:spPr bwMode="auto">
          <a:xfrm>
            <a:off x="4818817" y="9167652"/>
            <a:ext cx="3715583" cy="584775"/>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a:t>( không có lõi sắt)</a:t>
            </a:r>
          </a:p>
        </p:txBody>
      </p:sp>
      <p:sp>
        <p:nvSpPr>
          <p:cNvPr id="82" name="Text Box 201">
            <a:extLst>
              <a:ext uri="{FF2B5EF4-FFF2-40B4-BE49-F238E27FC236}">
                <a16:creationId xmlns:a16="http://schemas.microsoft.com/office/drawing/2014/main" id="{4289A5DC-DC77-401E-AABC-88F0E66E3F15}"/>
              </a:ext>
            </a:extLst>
          </p:cNvPr>
          <p:cNvSpPr txBox="1"/>
          <p:nvPr/>
        </p:nvSpPr>
        <p:spPr>
          <a:xfrm>
            <a:off x="956671" y="1451154"/>
            <a:ext cx="11263051" cy="646331"/>
          </a:xfrm>
          <a:prstGeom prst="rect">
            <a:avLst/>
          </a:prstGeom>
          <a:noFill/>
          <a:ln w="9525">
            <a:noFill/>
          </a:ln>
        </p:spPr>
        <p:txBody>
          <a:bodyPr wrap="square">
            <a:spAutoFit/>
          </a:bodyPr>
          <a:lstStyle/>
          <a:p>
            <a:pPr>
              <a:spcBef>
                <a:spcPct val="50000"/>
              </a:spcBef>
            </a:pPr>
            <a:r>
              <a:rPr lang="en-US" altLang="en-US" sz="3600">
                <a:solidFill>
                  <a:srgbClr val="0000CC"/>
                </a:solidFill>
              </a:rPr>
              <a:t>a, Bố trí thí nghiệm như hình 25.1</a:t>
            </a:r>
          </a:p>
        </p:txBody>
      </p:sp>
      <p:sp>
        <p:nvSpPr>
          <p:cNvPr id="83" name="Text Box 117">
            <a:extLst>
              <a:ext uri="{FF2B5EF4-FFF2-40B4-BE49-F238E27FC236}">
                <a16:creationId xmlns:a16="http://schemas.microsoft.com/office/drawing/2014/main" id="{E50C198A-CA81-4903-B8F8-A31A0CF2E0F7}"/>
              </a:ext>
            </a:extLst>
          </p:cNvPr>
          <p:cNvSpPr txBox="1">
            <a:spLocks noChangeArrowheads="1"/>
          </p:cNvSpPr>
          <p:nvPr/>
        </p:nvSpPr>
        <p:spPr bwMode="auto">
          <a:xfrm>
            <a:off x="10972801" y="5114833"/>
            <a:ext cx="5382296" cy="1200329"/>
          </a:xfrm>
          <a:prstGeom prst="rect">
            <a:avLst/>
          </a:prstGeom>
          <a:noFill/>
          <a:ln w="28575" algn="ctr">
            <a:solidFill>
              <a:schemeClr val="bg1"/>
            </a:solidFill>
            <a:miter lim="800000"/>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a:t>Nhận xét: </a:t>
            </a:r>
            <a:r>
              <a:rPr lang="en-US" sz="3600"/>
              <a:t>Kim nam châm bị lệch so với phương ban đầu  </a:t>
            </a:r>
          </a:p>
        </p:txBody>
      </p:sp>
      <p:sp>
        <p:nvSpPr>
          <p:cNvPr id="42" name="Text Box 198">
            <a:extLst>
              <a:ext uri="{FF2B5EF4-FFF2-40B4-BE49-F238E27FC236}">
                <a16:creationId xmlns:a16="http://schemas.microsoft.com/office/drawing/2014/main" id="{5A6C2BBF-0942-4624-A8E5-FEB9F9F9DFDF}"/>
              </a:ext>
            </a:extLst>
          </p:cNvPr>
          <p:cNvSpPr txBox="1"/>
          <p:nvPr/>
        </p:nvSpPr>
        <p:spPr>
          <a:xfrm>
            <a:off x="533399" y="93754"/>
            <a:ext cx="8713343" cy="830997"/>
          </a:xfrm>
          <a:prstGeom prst="rect">
            <a:avLst/>
          </a:prstGeom>
          <a:noFill/>
          <a:ln w="9525">
            <a:noFill/>
          </a:ln>
        </p:spPr>
        <p:txBody>
          <a:bodyPr wrap="square">
            <a:spAutoFit/>
          </a:bodyPr>
          <a:lstStyle/>
          <a:p>
            <a:pPr>
              <a:spcBef>
                <a:spcPct val="50000"/>
              </a:spcBef>
            </a:pPr>
            <a:r>
              <a:rPr lang="en-US" altLang="en-US" sz="4800" b="1" u="sng">
                <a:solidFill>
                  <a:srgbClr val="04345C"/>
                </a:solidFill>
              </a:rPr>
              <a:t>I. SỰ NHIỄM TỪ CỦA SẮT, THÉP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
                                        <p:tgtEl>
                                          <p:spTgt spid="79"/>
                                        </p:tgtEl>
                                      </p:cBhvr>
                                    </p:animEffect>
                                    <p:set>
                                      <p:cBhvr>
                                        <p:cTn id="12" dur="1" fill="hold">
                                          <p:stCondLst>
                                            <p:cond delay="99"/>
                                          </p:stCondLst>
                                        </p:cTn>
                                        <p:tgtEl>
                                          <p:spTgt spid="7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100"/>
                                        <p:tgtEl>
                                          <p:spTgt spid="80"/>
                                        </p:tgtEl>
                                      </p:cBhvr>
                                    </p:animEffect>
                                  </p:childTnLst>
                                </p:cTn>
                              </p:par>
                              <p:par>
                                <p:cTn id="16" presetID="8" presetClass="emph" presetSubtype="0" fill="hold" nodeType="withEffect">
                                  <p:stCondLst>
                                    <p:cond delay="0"/>
                                  </p:stCondLst>
                                  <p:childTnLst>
                                    <p:animRot by="-1800000">
                                      <p:cBhvr>
                                        <p:cTn id="17" dur="500" fill="hold"/>
                                        <p:tgtEl>
                                          <p:spTgt spid="63"/>
                                        </p:tgtEl>
                                        <p:attrNameLst>
                                          <p:attrName>r</p:attrName>
                                        </p:attrNameLst>
                                      </p:cBhvr>
                                    </p:animRot>
                                  </p:childTnLst>
                                </p:cTn>
                              </p:par>
                              <p:par>
                                <p:cTn id="18" presetID="8" presetClass="emph" presetSubtype="0" fill="hold" nodeType="withEffect">
                                  <p:stCondLst>
                                    <p:cond delay="0"/>
                                  </p:stCondLst>
                                  <p:childTnLst>
                                    <p:animRot by="1800000">
                                      <p:cBhvr>
                                        <p:cTn id="19" dur="500" fill="hold"/>
                                        <p:tgtEl>
                                          <p:spTgt spid="67"/>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1000"/>
                                        <p:tgtEl>
                                          <p:spTgt spid="83"/>
                                        </p:tgtEl>
                                      </p:cBhvr>
                                    </p:animEffect>
                                    <p:anim calcmode="lin" valueType="num">
                                      <p:cBhvr>
                                        <p:cTn id="25" dur="1000" fill="hold"/>
                                        <p:tgtEl>
                                          <p:spTgt spid="83"/>
                                        </p:tgtEl>
                                        <p:attrNameLst>
                                          <p:attrName>ppt_x</p:attrName>
                                        </p:attrNameLst>
                                      </p:cBhvr>
                                      <p:tavLst>
                                        <p:tav tm="0">
                                          <p:val>
                                            <p:strVal val="#ppt_x"/>
                                          </p:val>
                                        </p:tav>
                                        <p:tav tm="100000">
                                          <p:val>
                                            <p:strVal val="#ppt_x"/>
                                          </p:val>
                                        </p:tav>
                                      </p:tavLst>
                                    </p:anim>
                                    <p:anim calcmode="lin" valueType="num">
                                      <p:cBhvr>
                                        <p:cTn id="26"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1028700" y="10287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sp>
        <p:nvSpPr>
          <p:cNvPr id="18" name="Text Box 201">
            <a:extLst>
              <a:ext uri="{FF2B5EF4-FFF2-40B4-BE49-F238E27FC236}">
                <a16:creationId xmlns:a16="http://schemas.microsoft.com/office/drawing/2014/main" id="{0E2FD17E-FF74-4725-A00C-5A51EEF339D9}"/>
              </a:ext>
            </a:extLst>
          </p:cNvPr>
          <p:cNvSpPr txBox="1"/>
          <p:nvPr/>
        </p:nvSpPr>
        <p:spPr>
          <a:xfrm>
            <a:off x="1062366" y="863199"/>
            <a:ext cx="3478859" cy="646331"/>
          </a:xfrm>
          <a:prstGeom prst="rect">
            <a:avLst/>
          </a:prstGeom>
          <a:noFill/>
          <a:ln w="9525">
            <a:noFill/>
          </a:ln>
        </p:spPr>
        <p:txBody>
          <a:bodyPr wrap="square">
            <a:spAutoFit/>
          </a:bodyPr>
          <a:lstStyle/>
          <a:p>
            <a:pPr>
              <a:spcBef>
                <a:spcPct val="50000"/>
              </a:spcBef>
            </a:pPr>
            <a:r>
              <a:rPr lang="en-US" altLang="en-US" sz="3600" b="1" u="sng">
                <a:solidFill>
                  <a:srgbClr val="0000CC"/>
                </a:solidFill>
              </a:rPr>
              <a:t>1. </a:t>
            </a:r>
            <a:r>
              <a:rPr lang="en-US" altLang="en-US" sz="3600" b="1" u="sng" err="1">
                <a:solidFill>
                  <a:srgbClr val="0000CC"/>
                </a:solidFill>
              </a:rPr>
              <a:t>Thí</a:t>
            </a:r>
            <a:r>
              <a:rPr lang="en-US" altLang="en-US" sz="3600" b="1" u="sng">
                <a:solidFill>
                  <a:srgbClr val="0000CC"/>
                </a:solidFill>
              </a:rPr>
              <a:t> </a:t>
            </a:r>
            <a:r>
              <a:rPr lang="en-US" altLang="en-US" sz="3600" b="1" u="sng" err="1">
                <a:solidFill>
                  <a:srgbClr val="0000CC"/>
                </a:solidFill>
              </a:rPr>
              <a:t>nghiệm</a:t>
            </a:r>
            <a:r>
              <a:rPr lang="en-US" altLang="en-US" sz="3600" b="1" u="sng">
                <a:solidFill>
                  <a:srgbClr val="0000CC"/>
                </a:solidFill>
              </a:rPr>
              <a:t>:</a:t>
            </a:r>
          </a:p>
        </p:txBody>
      </p:sp>
      <p:sp>
        <p:nvSpPr>
          <p:cNvPr id="19" name="Text Box 201">
            <a:extLst>
              <a:ext uri="{FF2B5EF4-FFF2-40B4-BE49-F238E27FC236}">
                <a16:creationId xmlns:a16="http://schemas.microsoft.com/office/drawing/2014/main" id="{7FF6AD6A-0BDF-4656-85B6-25893C4AA045}"/>
              </a:ext>
            </a:extLst>
          </p:cNvPr>
          <p:cNvSpPr txBox="1"/>
          <p:nvPr/>
        </p:nvSpPr>
        <p:spPr>
          <a:xfrm>
            <a:off x="1184931" y="2295849"/>
            <a:ext cx="14895904" cy="1754326"/>
          </a:xfrm>
          <a:prstGeom prst="rect">
            <a:avLst/>
          </a:prstGeom>
          <a:noFill/>
          <a:ln w="9525">
            <a:noFill/>
          </a:ln>
        </p:spPr>
        <p:txBody>
          <a:bodyPr wrap="square">
            <a:spAutoFit/>
          </a:bodyPr>
          <a:lstStyle/>
          <a:p>
            <a:pPr algn="just">
              <a:spcBef>
                <a:spcPct val="50000"/>
              </a:spcBef>
            </a:pPr>
            <a:r>
              <a:rPr lang="vi-VN" altLang="en-US" sz="3600">
                <a:solidFill>
                  <a:srgbClr val="0000CC"/>
                </a:solidFill>
                <a:latin typeface="Calibri" panose="020F0502020204030204" pitchFamily="34" charset="0"/>
              </a:rPr>
              <a:t>- Đặt lõi sắt non hoặc lõi thép vào trong lòng ống dây. Đóng công tắc K. Quan sát và cho nhận xét về góc lệch của nam châm so với trường hợp ống dây không có lõi sắt (thép).</a:t>
            </a:r>
            <a:r>
              <a:rPr lang="en-US" altLang="en-US" sz="3600">
                <a:solidFill>
                  <a:srgbClr val="0000CC"/>
                </a:solidFill>
                <a:latin typeface="Calibri" panose="020F0502020204030204" pitchFamily="34" charset="0"/>
              </a:rPr>
              <a:t>  </a:t>
            </a:r>
          </a:p>
        </p:txBody>
      </p:sp>
      <p:grpSp>
        <p:nvGrpSpPr>
          <p:cNvPr id="40" name="Group 2">
            <a:extLst>
              <a:ext uri="{FF2B5EF4-FFF2-40B4-BE49-F238E27FC236}">
                <a16:creationId xmlns:a16="http://schemas.microsoft.com/office/drawing/2014/main" id="{DCFF46DE-4C04-4321-9C57-883204244857}"/>
              </a:ext>
            </a:extLst>
          </p:cNvPr>
          <p:cNvGrpSpPr>
            <a:grpSpLocks/>
          </p:cNvGrpSpPr>
          <p:nvPr/>
        </p:nvGrpSpPr>
        <p:grpSpPr bwMode="auto">
          <a:xfrm>
            <a:off x="4755513" y="7512402"/>
            <a:ext cx="533400" cy="609600"/>
            <a:chOff x="3072" y="2832"/>
            <a:chExt cx="336" cy="384"/>
          </a:xfrm>
        </p:grpSpPr>
        <p:sp>
          <p:nvSpPr>
            <p:cNvPr id="41" name="Rectangle 3">
              <a:extLst>
                <a:ext uri="{FF2B5EF4-FFF2-40B4-BE49-F238E27FC236}">
                  <a16:creationId xmlns:a16="http://schemas.microsoft.com/office/drawing/2014/main" id="{9B54B96A-D7B0-4A37-941C-8C5336D8B685}"/>
                </a:ext>
              </a:extLst>
            </p:cNvPr>
            <p:cNvSpPr>
              <a:spLocks noChangeArrowheads="1"/>
            </p:cNvSpPr>
            <p:nvPr/>
          </p:nvSpPr>
          <p:spPr bwMode="auto">
            <a:xfrm>
              <a:off x="3072" y="2880"/>
              <a:ext cx="144" cy="336"/>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4">
              <a:extLst>
                <a:ext uri="{FF2B5EF4-FFF2-40B4-BE49-F238E27FC236}">
                  <a16:creationId xmlns:a16="http://schemas.microsoft.com/office/drawing/2014/main" id="{6778A862-D8EA-4058-8534-010E29AE0E08}"/>
                </a:ext>
              </a:extLst>
            </p:cNvPr>
            <p:cNvSpPr>
              <a:spLocks/>
            </p:cNvSpPr>
            <p:nvPr/>
          </p:nvSpPr>
          <p:spPr bwMode="auto">
            <a:xfrm>
              <a:off x="3072" y="2832"/>
              <a:ext cx="336" cy="48"/>
            </a:xfrm>
            <a:custGeom>
              <a:avLst/>
              <a:gdLst>
                <a:gd name="T0" fmla="*/ 0 w 336"/>
                <a:gd name="T1" fmla="*/ 48 h 48"/>
                <a:gd name="T2" fmla="*/ 192 w 336"/>
                <a:gd name="T3" fmla="*/ 0 h 48"/>
                <a:gd name="T4" fmla="*/ 336 w 336"/>
                <a:gd name="T5" fmla="*/ 0 h 48"/>
                <a:gd name="T6" fmla="*/ 144 w 336"/>
                <a:gd name="T7" fmla="*/ 48 h 48"/>
                <a:gd name="T8" fmla="*/ 0 w 336"/>
                <a:gd name="T9" fmla="*/ 48 h 48"/>
              </a:gdLst>
              <a:ahLst/>
              <a:cxnLst>
                <a:cxn ang="0">
                  <a:pos x="T0" y="T1"/>
                </a:cxn>
                <a:cxn ang="0">
                  <a:pos x="T2" y="T3"/>
                </a:cxn>
                <a:cxn ang="0">
                  <a:pos x="T4" y="T5"/>
                </a:cxn>
                <a:cxn ang="0">
                  <a:pos x="T6" y="T7"/>
                </a:cxn>
                <a:cxn ang="0">
                  <a:pos x="T8" y="T9"/>
                </a:cxn>
              </a:cxnLst>
              <a:rect l="0" t="0" r="r" b="b"/>
              <a:pathLst>
                <a:path w="336" h="48">
                  <a:moveTo>
                    <a:pt x="0" y="48"/>
                  </a:moveTo>
                  <a:lnTo>
                    <a:pt x="192" y="0"/>
                  </a:lnTo>
                  <a:lnTo>
                    <a:pt x="336" y="0"/>
                  </a:lnTo>
                  <a:lnTo>
                    <a:pt x="144" y="48"/>
                  </a:lnTo>
                  <a:lnTo>
                    <a:pt x="0" y="48"/>
                  </a:lnTo>
                  <a:close/>
                </a:path>
              </a:pathLst>
            </a:custGeom>
            <a:gradFill rotWithShape="1">
              <a:gsLst>
                <a:gs pos="0">
                  <a:schemeClr val="bg2"/>
                </a:gs>
                <a:gs pos="100000">
                  <a:schemeClr val="bg2">
                    <a:gamma/>
                    <a:shade val="0"/>
                    <a:invGamma/>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5">
              <a:extLst>
                <a:ext uri="{FF2B5EF4-FFF2-40B4-BE49-F238E27FC236}">
                  <a16:creationId xmlns:a16="http://schemas.microsoft.com/office/drawing/2014/main" id="{CABC5DC9-22D7-4ED8-BAB0-0F29A8BBC8FE}"/>
                </a:ext>
              </a:extLst>
            </p:cNvPr>
            <p:cNvSpPr>
              <a:spLocks/>
            </p:cNvSpPr>
            <p:nvPr/>
          </p:nvSpPr>
          <p:spPr bwMode="auto">
            <a:xfrm>
              <a:off x="3216" y="2832"/>
              <a:ext cx="192" cy="384"/>
            </a:xfrm>
            <a:custGeom>
              <a:avLst/>
              <a:gdLst>
                <a:gd name="T0" fmla="*/ 192 w 192"/>
                <a:gd name="T1" fmla="*/ 0 h 384"/>
                <a:gd name="T2" fmla="*/ 192 w 192"/>
                <a:gd name="T3" fmla="*/ 310 h 384"/>
                <a:gd name="T4" fmla="*/ 0 w 192"/>
                <a:gd name="T5" fmla="*/ 384 h 384"/>
                <a:gd name="T6" fmla="*/ 0 w 192"/>
                <a:gd name="T7" fmla="*/ 48 h 384"/>
                <a:gd name="T8" fmla="*/ 192 w 192"/>
                <a:gd name="T9" fmla="*/ 0 h 384"/>
              </a:gdLst>
              <a:ahLst/>
              <a:cxnLst>
                <a:cxn ang="0">
                  <a:pos x="T0" y="T1"/>
                </a:cxn>
                <a:cxn ang="0">
                  <a:pos x="T2" y="T3"/>
                </a:cxn>
                <a:cxn ang="0">
                  <a:pos x="T4" y="T5"/>
                </a:cxn>
                <a:cxn ang="0">
                  <a:pos x="T6" y="T7"/>
                </a:cxn>
                <a:cxn ang="0">
                  <a:pos x="T8" y="T9"/>
                </a:cxn>
              </a:cxnLst>
              <a:rect l="0" t="0" r="r" b="b"/>
              <a:pathLst>
                <a:path w="192" h="384">
                  <a:moveTo>
                    <a:pt x="192" y="0"/>
                  </a:moveTo>
                  <a:lnTo>
                    <a:pt x="192" y="310"/>
                  </a:lnTo>
                  <a:lnTo>
                    <a:pt x="0" y="384"/>
                  </a:lnTo>
                  <a:lnTo>
                    <a:pt x="0" y="48"/>
                  </a:lnTo>
                  <a:lnTo>
                    <a:pt x="192" y="0"/>
                  </a:lnTo>
                  <a:close/>
                </a:path>
              </a:pathLst>
            </a:custGeom>
            <a:gradFill rotWithShape="1">
              <a:gsLst>
                <a:gs pos="0">
                  <a:schemeClr val="bg2"/>
                </a:gs>
                <a:gs pos="100000">
                  <a:schemeClr val="bg2">
                    <a:gamma/>
                    <a:shade val="0"/>
                    <a:invGamma/>
                  </a:schemeClr>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4" name="Picture 6">
            <a:extLst>
              <a:ext uri="{FF2B5EF4-FFF2-40B4-BE49-F238E27FC236}">
                <a16:creationId xmlns:a16="http://schemas.microsoft.com/office/drawing/2014/main" id="{3F378F2F-F695-4834-9646-056799E13A04}"/>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12938" y="4445352"/>
            <a:ext cx="12890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cuondayvuong">
            <a:extLst>
              <a:ext uri="{FF2B5EF4-FFF2-40B4-BE49-F238E27FC236}">
                <a16:creationId xmlns:a16="http://schemas.microsoft.com/office/drawing/2014/main" id="{EF8A273E-558D-486F-B12F-CE15AB28D5F4}"/>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79338" y="7188552"/>
            <a:ext cx="1438275" cy="123031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BienTro1">
            <a:extLst>
              <a:ext uri="{FF2B5EF4-FFF2-40B4-BE49-F238E27FC236}">
                <a16:creationId xmlns:a16="http://schemas.microsoft.com/office/drawing/2014/main" id="{9C0023EA-4242-4ED8-AA4E-29024A3E5DC3}"/>
              </a:ext>
            </a:extLst>
          </p:cNvPr>
          <p:cNvPicPr>
            <a:picLocks noChangeAspect="1" noChangeArrowheads="1"/>
          </p:cNvPicPr>
          <p:nvPr/>
        </p:nvPicPr>
        <p:blipFill>
          <a:blip r:embed="rId8" cstate="email">
            <a:clrChange>
              <a:clrFrom>
                <a:srgbClr val="FFFFFF"/>
              </a:clrFrom>
              <a:clrTo>
                <a:srgbClr val="FFFFFF">
                  <a:alpha val="0"/>
                </a:srgbClr>
              </a:clrTo>
            </a:clrChange>
            <a:lum contrast="12000"/>
            <a:extLst>
              <a:ext uri="{28A0092B-C50C-407E-A947-70E740481C1C}">
                <a14:useLocalDpi xmlns:a14="http://schemas.microsoft.com/office/drawing/2010/main"/>
              </a:ext>
            </a:extLst>
          </a:blip>
          <a:srcRect/>
          <a:stretch>
            <a:fillRect/>
          </a:stretch>
        </p:blipFill>
        <p:spPr bwMode="auto">
          <a:xfrm>
            <a:off x="3431538" y="4369152"/>
            <a:ext cx="2136775" cy="930275"/>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10">
            <a:extLst>
              <a:ext uri="{FF2B5EF4-FFF2-40B4-BE49-F238E27FC236}">
                <a16:creationId xmlns:a16="http://schemas.microsoft.com/office/drawing/2014/main" id="{553055D2-2B42-4857-BB27-0F72118C924F}"/>
              </a:ext>
            </a:extLst>
          </p:cNvPr>
          <p:cNvSpPr txBox="1">
            <a:spLocks noChangeArrowheads="1"/>
          </p:cNvSpPr>
          <p:nvPr/>
        </p:nvSpPr>
        <p:spPr bwMode="auto">
          <a:xfrm>
            <a:off x="7312976" y="7036152"/>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K</a:t>
            </a:r>
          </a:p>
        </p:txBody>
      </p:sp>
      <p:grpSp>
        <p:nvGrpSpPr>
          <p:cNvPr id="49" name="Group 11">
            <a:extLst>
              <a:ext uri="{FF2B5EF4-FFF2-40B4-BE49-F238E27FC236}">
                <a16:creationId xmlns:a16="http://schemas.microsoft.com/office/drawing/2014/main" id="{51C11731-28A0-48B7-9523-E8BFE65B1AF5}"/>
              </a:ext>
            </a:extLst>
          </p:cNvPr>
          <p:cNvGrpSpPr>
            <a:grpSpLocks/>
          </p:cNvGrpSpPr>
          <p:nvPr/>
        </p:nvGrpSpPr>
        <p:grpSpPr bwMode="auto">
          <a:xfrm>
            <a:off x="6936738" y="7872765"/>
            <a:ext cx="609600" cy="763587"/>
            <a:chOff x="3744" y="3023"/>
            <a:chExt cx="384" cy="481"/>
          </a:xfrm>
        </p:grpSpPr>
        <p:sp>
          <p:nvSpPr>
            <p:cNvPr id="50" name="AutoShape 12">
              <a:extLst>
                <a:ext uri="{FF2B5EF4-FFF2-40B4-BE49-F238E27FC236}">
                  <a16:creationId xmlns:a16="http://schemas.microsoft.com/office/drawing/2014/main" id="{07192389-8F98-494A-AF19-19D2467B7970}"/>
                </a:ext>
              </a:extLst>
            </p:cNvPr>
            <p:cNvSpPr>
              <a:spLocks noChangeArrowheads="1"/>
            </p:cNvSpPr>
            <p:nvPr/>
          </p:nvSpPr>
          <p:spPr bwMode="auto">
            <a:xfrm>
              <a:off x="3744" y="3312"/>
              <a:ext cx="384" cy="192"/>
            </a:xfrm>
            <a:prstGeom prst="can">
              <a:avLst>
                <a:gd name="adj" fmla="val 48440"/>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AutoShape 13">
              <a:extLst>
                <a:ext uri="{FF2B5EF4-FFF2-40B4-BE49-F238E27FC236}">
                  <a16:creationId xmlns:a16="http://schemas.microsoft.com/office/drawing/2014/main" id="{E50593BC-82D1-4E68-8DFB-B5903FF75928}"/>
                </a:ext>
              </a:extLst>
            </p:cNvPr>
            <p:cNvSpPr>
              <a:spLocks noChangeArrowheads="1"/>
            </p:cNvSpPr>
            <p:nvPr/>
          </p:nvSpPr>
          <p:spPr bwMode="auto">
            <a:xfrm rot="10800000">
              <a:off x="3888" y="3023"/>
              <a:ext cx="98" cy="337"/>
            </a:xfrm>
            <a:prstGeom prst="flowChartManualOperation">
              <a:avLst/>
            </a:prstGeom>
            <a:gradFill rotWithShape="1">
              <a:gsLst>
                <a:gs pos="0">
                  <a:schemeClr val="tx2"/>
                </a:gs>
                <a:gs pos="50000">
                  <a:schemeClr val="bg1"/>
                </a:gs>
                <a:gs pos="100000">
                  <a:schemeClr val="tx2"/>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14">
            <a:extLst>
              <a:ext uri="{FF2B5EF4-FFF2-40B4-BE49-F238E27FC236}">
                <a16:creationId xmlns:a16="http://schemas.microsoft.com/office/drawing/2014/main" id="{6D2E0267-5D4B-4DDC-BA64-B622C7D3663B}"/>
              </a:ext>
            </a:extLst>
          </p:cNvPr>
          <p:cNvGrpSpPr>
            <a:grpSpLocks/>
          </p:cNvGrpSpPr>
          <p:nvPr/>
        </p:nvGrpSpPr>
        <p:grpSpPr bwMode="auto">
          <a:xfrm>
            <a:off x="7084376" y="7294915"/>
            <a:ext cx="338137" cy="906462"/>
            <a:chOff x="3819" y="2659"/>
            <a:chExt cx="213" cy="571"/>
          </a:xfrm>
        </p:grpSpPr>
        <p:sp>
          <p:nvSpPr>
            <p:cNvPr id="53" name="AutoShape 15">
              <a:extLst>
                <a:ext uri="{FF2B5EF4-FFF2-40B4-BE49-F238E27FC236}">
                  <a16:creationId xmlns:a16="http://schemas.microsoft.com/office/drawing/2014/main" id="{3A271FDA-27C5-4970-ADE8-5F98907C1443}"/>
                </a:ext>
              </a:extLst>
            </p:cNvPr>
            <p:cNvSpPr>
              <a:spLocks noChangeArrowheads="1"/>
            </p:cNvSpPr>
            <p:nvPr/>
          </p:nvSpPr>
          <p:spPr bwMode="auto">
            <a:xfrm rot="-22947609">
              <a:off x="3819" y="2659"/>
              <a:ext cx="94" cy="298"/>
            </a:xfrm>
            <a:prstGeom prst="triangle">
              <a:avLst>
                <a:gd name="adj" fmla="val 41667"/>
              </a:avLst>
            </a:prstGeom>
            <a:solidFill>
              <a:srgbClr val="00FF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AutoShape 16">
              <a:extLst>
                <a:ext uri="{FF2B5EF4-FFF2-40B4-BE49-F238E27FC236}">
                  <a16:creationId xmlns:a16="http://schemas.microsoft.com/office/drawing/2014/main" id="{CD2EAF80-803B-43B2-9E4F-857B5F621948}"/>
                </a:ext>
              </a:extLst>
            </p:cNvPr>
            <p:cNvSpPr>
              <a:spLocks noChangeArrowheads="1"/>
            </p:cNvSpPr>
            <p:nvPr/>
          </p:nvSpPr>
          <p:spPr bwMode="auto">
            <a:xfrm rot="-12238288">
              <a:off x="3938" y="2932"/>
              <a:ext cx="94" cy="298"/>
            </a:xfrm>
            <a:prstGeom prst="triangle">
              <a:avLst>
                <a:gd name="adj" fmla="val 41667"/>
              </a:avLst>
            </a:prstGeom>
            <a:solidFill>
              <a:srgbClr val="FF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 name="Text Box 17">
            <a:extLst>
              <a:ext uri="{FF2B5EF4-FFF2-40B4-BE49-F238E27FC236}">
                <a16:creationId xmlns:a16="http://schemas.microsoft.com/office/drawing/2014/main" id="{036CB727-4EEC-4961-9168-8FEF8FA2E464}"/>
              </a:ext>
            </a:extLst>
          </p:cNvPr>
          <p:cNvSpPr txBox="1">
            <a:spLocks noChangeArrowheads="1"/>
          </p:cNvSpPr>
          <p:nvPr/>
        </p:nvSpPr>
        <p:spPr bwMode="auto">
          <a:xfrm>
            <a:off x="3964450" y="9345965"/>
            <a:ext cx="1834837" cy="584775"/>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a:t>Hình 25.1</a:t>
            </a:r>
          </a:p>
        </p:txBody>
      </p:sp>
      <p:grpSp>
        <p:nvGrpSpPr>
          <p:cNvPr id="82" name="Group 18">
            <a:extLst>
              <a:ext uri="{FF2B5EF4-FFF2-40B4-BE49-F238E27FC236}">
                <a16:creationId xmlns:a16="http://schemas.microsoft.com/office/drawing/2014/main" id="{9231DF83-AEE0-45A6-8D14-C0E29A2CC598}"/>
              </a:ext>
            </a:extLst>
          </p:cNvPr>
          <p:cNvGrpSpPr>
            <a:grpSpLocks/>
          </p:cNvGrpSpPr>
          <p:nvPr/>
        </p:nvGrpSpPr>
        <p:grpSpPr bwMode="auto">
          <a:xfrm rot="-947528">
            <a:off x="7400288" y="5107340"/>
            <a:ext cx="614363" cy="609600"/>
            <a:chOff x="4752" y="1104"/>
            <a:chExt cx="387" cy="384"/>
          </a:xfrm>
        </p:grpSpPr>
        <p:sp>
          <p:nvSpPr>
            <p:cNvPr id="83" name="Line 19">
              <a:extLst>
                <a:ext uri="{FF2B5EF4-FFF2-40B4-BE49-F238E27FC236}">
                  <a16:creationId xmlns:a16="http://schemas.microsoft.com/office/drawing/2014/main" id="{4D2DBC82-2038-4093-979D-49CBBD748CD6}"/>
                </a:ext>
              </a:extLst>
            </p:cNvPr>
            <p:cNvSpPr>
              <a:spLocks noChangeShapeType="1"/>
            </p:cNvSpPr>
            <p:nvPr/>
          </p:nvSpPr>
          <p:spPr bwMode="auto">
            <a:xfrm flipH="1" flipV="1">
              <a:off x="4752" y="1104"/>
              <a:ext cx="192" cy="19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20">
              <a:extLst>
                <a:ext uri="{FF2B5EF4-FFF2-40B4-BE49-F238E27FC236}">
                  <a16:creationId xmlns:a16="http://schemas.microsoft.com/office/drawing/2014/main" id="{2EE6C237-7C57-498E-9862-720018C825A2}"/>
                </a:ext>
              </a:extLst>
            </p:cNvPr>
            <p:cNvSpPr>
              <a:spLocks noChangeShapeType="1"/>
            </p:cNvSpPr>
            <p:nvPr/>
          </p:nvSpPr>
          <p:spPr bwMode="auto">
            <a:xfrm flipH="1" flipV="1">
              <a:off x="4947" y="1296"/>
              <a:ext cx="192" cy="19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 name="Group 21">
            <a:extLst>
              <a:ext uri="{FF2B5EF4-FFF2-40B4-BE49-F238E27FC236}">
                <a16:creationId xmlns:a16="http://schemas.microsoft.com/office/drawing/2014/main" id="{D74CFB12-5A66-43AE-8D17-FA9F07323331}"/>
              </a:ext>
            </a:extLst>
          </p:cNvPr>
          <p:cNvGrpSpPr>
            <a:grpSpLocks/>
          </p:cNvGrpSpPr>
          <p:nvPr/>
        </p:nvGrpSpPr>
        <p:grpSpPr bwMode="auto">
          <a:xfrm>
            <a:off x="3126738" y="5664552"/>
            <a:ext cx="1752600" cy="1584325"/>
            <a:chOff x="1728" y="1392"/>
            <a:chExt cx="1104" cy="998"/>
          </a:xfrm>
        </p:grpSpPr>
        <p:pic>
          <p:nvPicPr>
            <p:cNvPr id="86" name="Picture 22" descr="HopPin2">
              <a:extLst>
                <a:ext uri="{FF2B5EF4-FFF2-40B4-BE49-F238E27FC236}">
                  <a16:creationId xmlns:a16="http://schemas.microsoft.com/office/drawing/2014/main" id="{9E12FE3A-5710-46B1-A9CC-5637C6AF42CA}"/>
                </a:ext>
              </a:extLst>
            </p:cNvPr>
            <p:cNvPicPr>
              <a:picLocks noChangeAspect="1" noChangeArrowheads="1"/>
            </p:cNvPicPr>
            <p:nvPr/>
          </p:nvPicPr>
          <p:blipFill>
            <a:blip r:embed="rId9" cstate="email">
              <a:clrChange>
                <a:clrFrom>
                  <a:srgbClr val="FFFFFF"/>
                </a:clrFrom>
                <a:clrTo>
                  <a:srgbClr val="FFFFFF">
                    <a:alpha val="0"/>
                  </a:srgbClr>
                </a:clrTo>
              </a:clrChange>
              <a:lum bright="-48000" contrast="54000"/>
              <a:extLst>
                <a:ext uri="{28A0092B-C50C-407E-A947-70E740481C1C}">
                  <a14:useLocalDpi xmlns:a14="http://schemas.microsoft.com/office/drawing/2010/main"/>
                </a:ext>
              </a:extLst>
            </a:blip>
            <a:srcRect/>
            <a:stretch>
              <a:fillRect/>
            </a:stretch>
          </p:blipFill>
          <p:spPr bwMode="auto">
            <a:xfrm rot="5400000">
              <a:off x="1781" y="1339"/>
              <a:ext cx="998" cy="110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3" descr="pin">
              <a:extLst>
                <a:ext uri="{FF2B5EF4-FFF2-40B4-BE49-F238E27FC236}">
                  <a16:creationId xmlns:a16="http://schemas.microsoft.com/office/drawing/2014/main" id="{37AA73E6-1409-43F6-8FA9-B4C2157F216F}"/>
                </a:ext>
              </a:extLst>
            </p:cNvPr>
            <p:cNvPicPr>
              <a:picLocks noChangeAspect="1" noChangeArrowheads="1"/>
            </p:cNvPicPr>
            <p:nvPr/>
          </p:nvPicPr>
          <p:blipFill>
            <a:blip r:embed="rId10" cstate="email">
              <a:clrChange>
                <a:clrFrom>
                  <a:srgbClr val="FFFFFF"/>
                </a:clrFrom>
                <a:clrTo>
                  <a:srgbClr val="FFFFFF">
                    <a:alpha val="0"/>
                  </a:srgbClr>
                </a:clrTo>
              </a:clrChange>
              <a:lum bright="24000" contrast="54000"/>
              <a:extLst>
                <a:ext uri="{28A0092B-C50C-407E-A947-70E740481C1C}">
                  <a14:useLocalDpi xmlns:a14="http://schemas.microsoft.com/office/drawing/2010/main"/>
                </a:ext>
              </a:extLst>
            </a:blip>
            <a:srcRect/>
            <a:stretch>
              <a:fillRect/>
            </a:stretch>
          </p:blipFill>
          <p:spPr bwMode="auto">
            <a:xfrm rot="5400000">
              <a:off x="2165" y="1819"/>
              <a:ext cx="576" cy="29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4" descr="pin">
              <a:extLst>
                <a:ext uri="{FF2B5EF4-FFF2-40B4-BE49-F238E27FC236}">
                  <a16:creationId xmlns:a16="http://schemas.microsoft.com/office/drawing/2014/main" id="{E00712A0-F000-4892-8FF9-7784B06460D2}"/>
                </a:ext>
              </a:extLst>
            </p:cNvPr>
            <p:cNvPicPr>
              <a:picLocks noChangeAspect="1" noChangeArrowheads="1"/>
            </p:cNvPicPr>
            <p:nvPr/>
          </p:nvPicPr>
          <p:blipFill>
            <a:blip r:embed="rId11" cstate="email">
              <a:clrChange>
                <a:clrFrom>
                  <a:srgbClr val="FFFFFF"/>
                </a:clrFrom>
                <a:clrTo>
                  <a:srgbClr val="FFFFFF">
                    <a:alpha val="0"/>
                  </a:srgbClr>
                </a:clrTo>
              </a:clrChange>
              <a:lum bright="24000" contrast="54000"/>
              <a:extLst>
                <a:ext uri="{28A0092B-C50C-407E-A947-70E740481C1C}">
                  <a14:useLocalDpi xmlns:a14="http://schemas.microsoft.com/office/drawing/2010/main"/>
                </a:ext>
              </a:extLst>
            </a:blip>
            <a:srcRect/>
            <a:stretch>
              <a:fillRect/>
            </a:stretch>
          </p:blipFill>
          <p:spPr bwMode="auto">
            <a:xfrm rot="16079848" flipV="1">
              <a:off x="1776" y="1824"/>
              <a:ext cx="576" cy="288"/>
            </a:xfrm>
            <a:prstGeom prst="rect">
              <a:avLst/>
            </a:prstGeom>
            <a:noFill/>
            <a:extLst>
              <a:ext uri="{909E8E84-426E-40DD-AFC4-6F175D3DCCD1}">
                <a14:hiddenFill xmlns:a14="http://schemas.microsoft.com/office/drawing/2010/main">
                  <a:solidFill>
                    <a:srgbClr val="FFFFFF"/>
                  </a:solidFill>
                </a14:hiddenFill>
              </a:ext>
            </a:extLst>
          </p:spPr>
        </p:pic>
      </p:grpSp>
      <p:sp>
        <p:nvSpPr>
          <p:cNvPr id="89" name="Freeform 25">
            <a:extLst>
              <a:ext uri="{FF2B5EF4-FFF2-40B4-BE49-F238E27FC236}">
                <a16:creationId xmlns:a16="http://schemas.microsoft.com/office/drawing/2014/main" id="{51946794-D630-4BC4-AFF4-B4849001C6EF}"/>
              </a:ext>
            </a:extLst>
          </p:cNvPr>
          <p:cNvSpPr>
            <a:spLocks/>
          </p:cNvSpPr>
          <p:nvPr/>
        </p:nvSpPr>
        <p:spPr bwMode="auto">
          <a:xfrm>
            <a:off x="4345938" y="5537552"/>
            <a:ext cx="1066800" cy="1651000"/>
          </a:xfrm>
          <a:custGeom>
            <a:avLst/>
            <a:gdLst>
              <a:gd name="T0" fmla="*/ 0 w 672"/>
              <a:gd name="T1" fmla="*/ 176 h 1040"/>
              <a:gd name="T2" fmla="*/ 192 w 672"/>
              <a:gd name="T3" fmla="*/ 32 h 1040"/>
              <a:gd name="T4" fmla="*/ 432 w 672"/>
              <a:gd name="T5" fmla="*/ 80 h 1040"/>
              <a:gd name="T6" fmla="*/ 432 w 672"/>
              <a:gd name="T7" fmla="*/ 512 h 1040"/>
              <a:gd name="T8" fmla="*/ 480 w 672"/>
              <a:gd name="T9" fmla="*/ 800 h 1040"/>
              <a:gd name="T10" fmla="*/ 672 w 672"/>
              <a:gd name="T11" fmla="*/ 1040 h 1040"/>
            </a:gdLst>
            <a:ahLst/>
            <a:cxnLst>
              <a:cxn ang="0">
                <a:pos x="T0" y="T1"/>
              </a:cxn>
              <a:cxn ang="0">
                <a:pos x="T2" y="T3"/>
              </a:cxn>
              <a:cxn ang="0">
                <a:pos x="T4" y="T5"/>
              </a:cxn>
              <a:cxn ang="0">
                <a:pos x="T6" y="T7"/>
              </a:cxn>
              <a:cxn ang="0">
                <a:pos x="T8" y="T9"/>
              </a:cxn>
              <a:cxn ang="0">
                <a:pos x="T10" y="T11"/>
              </a:cxn>
            </a:cxnLst>
            <a:rect l="0" t="0" r="r" b="b"/>
            <a:pathLst>
              <a:path w="672" h="1040">
                <a:moveTo>
                  <a:pt x="0" y="176"/>
                </a:moveTo>
                <a:cubicBezTo>
                  <a:pt x="60" y="112"/>
                  <a:pt x="120" y="48"/>
                  <a:pt x="192" y="32"/>
                </a:cubicBezTo>
                <a:cubicBezTo>
                  <a:pt x="264" y="16"/>
                  <a:pt x="392" y="0"/>
                  <a:pt x="432" y="80"/>
                </a:cubicBezTo>
                <a:cubicBezTo>
                  <a:pt x="472" y="160"/>
                  <a:pt x="424" y="392"/>
                  <a:pt x="432" y="512"/>
                </a:cubicBezTo>
                <a:cubicBezTo>
                  <a:pt x="440" y="632"/>
                  <a:pt x="440" y="712"/>
                  <a:pt x="480" y="800"/>
                </a:cubicBezTo>
                <a:cubicBezTo>
                  <a:pt x="520" y="888"/>
                  <a:pt x="596" y="964"/>
                  <a:pt x="672" y="104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Freeform 26">
            <a:extLst>
              <a:ext uri="{FF2B5EF4-FFF2-40B4-BE49-F238E27FC236}">
                <a16:creationId xmlns:a16="http://schemas.microsoft.com/office/drawing/2014/main" id="{9990A522-5E87-47B1-835D-3CA7643513B4}"/>
              </a:ext>
            </a:extLst>
          </p:cNvPr>
          <p:cNvSpPr>
            <a:spLocks/>
          </p:cNvSpPr>
          <p:nvPr/>
        </p:nvSpPr>
        <p:spPr bwMode="auto">
          <a:xfrm>
            <a:off x="5806438" y="6261452"/>
            <a:ext cx="1130300" cy="1003300"/>
          </a:xfrm>
          <a:custGeom>
            <a:avLst/>
            <a:gdLst>
              <a:gd name="T0" fmla="*/ 88 w 712"/>
              <a:gd name="T1" fmla="*/ 632 h 632"/>
              <a:gd name="T2" fmla="*/ 40 w 712"/>
              <a:gd name="T3" fmla="*/ 296 h 632"/>
              <a:gd name="T4" fmla="*/ 328 w 712"/>
              <a:gd name="T5" fmla="*/ 8 h 632"/>
              <a:gd name="T6" fmla="*/ 616 w 712"/>
              <a:gd name="T7" fmla="*/ 248 h 632"/>
              <a:gd name="T8" fmla="*/ 712 w 712"/>
              <a:gd name="T9" fmla="*/ 248 h 632"/>
            </a:gdLst>
            <a:ahLst/>
            <a:cxnLst>
              <a:cxn ang="0">
                <a:pos x="T0" y="T1"/>
              </a:cxn>
              <a:cxn ang="0">
                <a:pos x="T2" y="T3"/>
              </a:cxn>
              <a:cxn ang="0">
                <a:pos x="T4" y="T5"/>
              </a:cxn>
              <a:cxn ang="0">
                <a:pos x="T6" y="T7"/>
              </a:cxn>
              <a:cxn ang="0">
                <a:pos x="T8" y="T9"/>
              </a:cxn>
            </a:cxnLst>
            <a:rect l="0" t="0" r="r" b="b"/>
            <a:pathLst>
              <a:path w="712" h="632">
                <a:moveTo>
                  <a:pt x="88" y="632"/>
                </a:moveTo>
                <a:cubicBezTo>
                  <a:pt x="44" y="516"/>
                  <a:pt x="0" y="400"/>
                  <a:pt x="40" y="296"/>
                </a:cubicBezTo>
                <a:cubicBezTo>
                  <a:pt x="80" y="192"/>
                  <a:pt x="232" y="16"/>
                  <a:pt x="328" y="8"/>
                </a:cubicBezTo>
                <a:cubicBezTo>
                  <a:pt x="424" y="0"/>
                  <a:pt x="552" y="208"/>
                  <a:pt x="616" y="248"/>
                </a:cubicBezTo>
                <a:cubicBezTo>
                  <a:pt x="680" y="288"/>
                  <a:pt x="696" y="268"/>
                  <a:pt x="712" y="248"/>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Freeform 27">
            <a:extLst>
              <a:ext uri="{FF2B5EF4-FFF2-40B4-BE49-F238E27FC236}">
                <a16:creationId xmlns:a16="http://schemas.microsoft.com/office/drawing/2014/main" id="{853A3E09-CA80-4046-8D18-16DC7D791CD2}"/>
              </a:ext>
            </a:extLst>
          </p:cNvPr>
          <p:cNvSpPr>
            <a:spLocks/>
          </p:cNvSpPr>
          <p:nvPr/>
        </p:nvSpPr>
        <p:spPr bwMode="auto">
          <a:xfrm>
            <a:off x="7698738" y="5588352"/>
            <a:ext cx="698500" cy="1138238"/>
          </a:xfrm>
          <a:custGeom>
            <a:avLst/>
            <a:gdLst>
              <a:gd name="T0" fmla="*/ 112 w 408"/>
              <a:gd name="T1" fmla="*/ 672 h 672"/>
              <a:gd name="T2" fmla="*/ 400 w 408"/>
              <a:gd name="T3" fmla="*/ 624 h 672"/>
              <a:gd name="T4" fmla="*/ 64 w 408"/>
              <a:gd name="T5" fmla="*/ 384 h 672"/>
              <a:gd name="T6" fmla="*/ 16 w 408"/>
              <a:gd name="T7" fmla="*/ 0 h 672"/>
            </a:gdLst>
            <a:ahLst/>
            <a:cxnLst>
              <a:cxn ang="0">
                <a:pos x="T0" y="T1"/>
              </a:cxn>
              <a:cxn ang="0">
                <a:pos x="T2" y="T3"/>
              </a:cxn>
              <a:cxn ang="0">
                <a:pos x="T4" y="T5"/>
              </a:cxn>
              <a:cxn ang="0">
                <a:pos x="T6" y="T7"/>
              </a:cxn>
            </a:cxnLst>
            <a:rect l="0" t="0" r="r" b="b"/>
            <a:pathLst>
              <a:path w="408" h="672">
                <a:moveTo>
                  <a:pt x="112" y="672"/>
                </a:moveTo>
                <a:cubicBezTo>
                  <a:pt x="260" y="672"/>
                  <a:pt x="408" y="672"/>
                  <a:pt x="400" y="624"/>
                </a:cubicBezTo>
                <a:cubicBezTo>
                  <a:pt x="392" y="576"/>
                  <a:pt x="128" y="488"/>
                  <a:pt x="64" y="384"/>
                </a:cubicBezTo>
                <a:cubicBezTo>
                  <a:pt x="0" y="280"/>
                  <a:pt x="8" y="140"/>
                  <a:pt x="16" y="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Freeform 28">
            <a:extLst>
              <a:ext uri="{FF2B5EF4-FFF2-40B4-BE49-F238E27FC236}">
                <a16:creationId xmlns:a16="http://schemas.microsoft.com/office/drawing/2014/main" id="{384061ED-E30A-4762-AE90-E86A05B499A4}"/>
              </a:ext>
            </a:extLst>
          </p:cNvPr>
          <p:cNvSpPr>
            <a:spLocks/>
          </p:cNvSpPr>
          <p:nvPr/>
        </p:nvSpPr>
        <p:spPr bwMode="auto">
          <a:xfrm>
            <a:off x="5488938" y="4521552"/>
            <a:ext cx="1905000" cy="1651000"/>
          </a:xfrm>
          <a:custGeom>
            <a:avLst/>
            <a:gdLst>
              <a:gd name="T0" fmla="*/ 1200 w 1200"/>
              <a:gd name="T1" fmla="*/ 672 h 1040"/>
              <a:gd name="T2" fmla="*/ 1008 w 1200"/>
              <a:gd name="T3" fmla="*/ 1008 h 1040"/>
              <a:gd name="T4" fmla="*/ 576 w 1200"/>
              <a:gd name="T5" fmla="*/ 480 h 1040"/>
              <a:gd name="T6" fmla="*/ 240 w 1200"/>
              <a:gd name="T7" fmla="*/ 96 h 1040"/>
              <a:gd name="T8" fmla="*/ 0 w 1200"/>
              <a:gd name="T9" fmla="*/ 0 h 1040"/>
            </a:gdLst>
            <a:ahLst/>
            <a:cxnLst>
              <a:cxn ang="0">
                <a:pos x="T0" y="T1"/>
              </a:cxn>
              <a:cxn ang="0">
                <a:pos x="T2" y="T3"/>
              </a:cxn>
              <a:cxn ang="0">
                <a:pos x="T4" y="T5"/>
              </a:cxn>
              <a:cxn ang="0">
                <a:pos x="T6" y="T7"/>
              </a:cxn>
              <a:cxn ang="0">
                <a:pos x="T8" y="T9"/>
              </a:cxn>
            </a:cxnLst>
            <a:rect l="0" t="0" r="r" b="b"/>
            <a:pathLst>
              <a:path w="1200" h="1040">
                <a:moveTo>
                  <a:pt x="1200" y="672"/>
                </a:moveTo>
                <a:cubicBezTo>
                  <a:pt x="1156" y="856"/>
                  <a:pt x="1112" y="1040"/>
                  <a:pt x="1008" y="1008"/>
                </a:cubicBezTo>
                <a:cubicBezTo>
                  <a:pt x="904" y="976"/>
                  <a:pt x="704" y="632"/>
                  <a:pt x="576" y="480"/>
                </a:cubicBezTo>
                <a:cubicBezTo>
                  <a:pt x="448" y="328"/>
                  <a:pt x="336" y="176"/>
                  <a:pt x="240" y="96"/>
                </a:cubicBezTo>
                <a:cubicBezTo>
                  <a:pt x="144" y="16"/>
                  <a:pt x="72" y="8"/>
                  <a:pt x="0" y="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Freeform 29">
            <a:extLst>
              <a:ext uri="{FF2B5EF4-FFF2-40B4-BE49-F238E27FC236}">
                <a16:creationId xmlns:a16="http://schemas.microsoft.com/office/drawing/2014/main" id="{F5AAB904-0C10-4C82-8BB2-FFD10EB2E58B}"/>
              </a:ext>
            </a:extLst>
          </p:cNvPr>
          <p:cNvSpPr>
            <a:spLocks/>
          </p:cNvSpPr>
          <p:nvPr/>
        </p:nvSpPr>
        <p:spPr bwMode="auto">
          <a:xfrm>
            <a:off x="3190238" y="5207352"/>
            <a:ext cx="469900" cy="685800"/>
          </a:xfrm>
          <a:custGeom>
            <a:avLst/>
            <a:gdLst>
              <a:gd name="T0" fmla="*/ 200 w 296"/>
              <a:gd name="T1" fmla="*/ 0 h 432"/>
              <a:gd name="T2" fmla="*/ 8 w 296"/>
              <a:gd name="T3" fmla="*/ 48 h 432"/>
              <a:gd name="T4" fmla="*/ 152 w 296"/>
              <a:gd name="T5" fmla="*/ 192 h 432"/>
              <a:gd name="T6" fmla="*/ 296 w 296"/>
              <a:gd name="T7" fmla="*/ 432 h 432"/>
            </a:gdLst>
            <a:ahLst/>
            <a:cxnLst>
              <a:cxn ang="0">
                <a:pos x="T0" y="T1"/>
              </a:cxn>
              <a:cxn ang="0">
                <a:pos x="T2" y="T3"/>
              </a:cxn>
              <a:cxn ang="0">
                <a:pos x="T4" y="T5"/>
              </a:cxn>
              <a:cxn ang="0">
                <a:pos x="T6" y="T7"/>
              </a:cxn>
            </a:cxnLst>
            <a:rect l="0" t="0" r="r" b="b"/>
            <a:pathLst>
              <a:path w="296" h="432">
                <a:moveTo>
                  <a:pt x="200" y="0"/>
                </a:moveTo>
                <a:cubicBezTo>
                  <a:pt x="108" y="8"/>
                  <a:pt x="16" y="16"/>
                  <a:pt x="8" y="48"/>
                </a:cubicBezTo>
                <a:cubicBezTo>
                  <a:pt x="0" y="80"/>
                  <a:pt x="104" y="128"/>
                  <a:pt x="152" y="192"/>
                </a:cubicBezTo>
                <a:cubicBezTo>
                  <a:pt x="200" y="256"/>
                  <a:pt x="248" y="344"/>
                  <a:pt x="296" y="432"/>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4" name="Picture 30">
            <a:extLst>
              <a:ext uri="{FF2B5EF4-FFF2-40B4-BE49-F238E27FC236}">
                <a16:creationId xmlns:a16="http://schemas.microsoft.com/office/drawing/2014/main" id="{29414AC5-25CD-49E3-A672-B7D5544AC7BB}"/>
              </a:ext>
            </a:extLst>
          </p:cNvPr>
          <p:cNvPicPr>
            <a:picLocks noChangeAspect="1" noChangeArrowheads="1"/>
          </p:cNvPicPr>
          <p:nvPr/>
        </p:nvPicPr>
        <p:blipFill>
          <a:blip r:embed="rId12" cstate="email">
            <a:clrChange>
              <a:clrFrom>
                <a:srgbClr val="FEFEFE"/>
              </a:clrFrom>
              <a:clrTo>
                <a:srgbClr val="FEFEFE">
                  <a:alpha val="0"/>
                </a:srgbClr>
              </a:clrTo>
            </a:clrChange>
            <a:lum contrast="30000"/>
            <a:extLst>
              <a:ext uri="{28A0092B-C50C-407E-A947-70E740481C1C}">
                <a14:useLocalDpi xmlns:a14="http://schemas.microsoft.com/office/drawing/2010/main"/>
              </a:ext>
            </a:extLst>
          </a:blip>
          <a:srcRect/>
          <a:stretch>
            <a:fillRect/>
          </a:stretch>
        </p:blipFill>
        <p:spPr bwMode="auto">
          <a:xfrm>
            <a:off x="6936738" y="6350352"/>
            <a:ext cx="1066800" cy="65881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31">
            <a:extLst>
              <a:ext uri="{FF2B5EF4-FFF2-40B4-BE49-F238E27FC236}">
                <a16:creationId xmlns:a16="http://schemas.microsoft.com/office/drawing/2014/main" id="{CEAC8D26-3101-4B1C-A178-52D7DB1493EA}"/>
              </a:ext>
            </a:extLst>
          </p:cNvPr>
          <p:cNvPicPr>
            <a:picLocks noChangeAspect="1" noChangeArrowheads="1"/>
          </p:cNvPicPr>
          <p:nvPr/>
        </p:nvPicPr>
        <p:blipFill>
          <a:blip r:embed="rId13" cstate="email">
            <a:clrChange>
              <a:clrFrom>
                <a:srgbClr val="FEFEFE"/>
              </a:clrFrom>
              <a:clrTo>
                <a:srgbClr val="FEFEFE">
                  <a:alpha val="0"/>
                </a:srgbClr>
              </a:clrTo>
            </a:clrChange>
            <a:lum bright="-6000" contrast="36000"/>
            <a:extLst>
              <a:ext uri="{28A0092B-C50C-407E-A947-70E740481C1C}">
                <a14:useLocalDpi xmlns:a14="http://schemas.microsoft.com/office/drawing/2010/main"/>
              </a:ext>
            </a:extLst>
          </a:blip>
          <a:srcRect/>
          <a:stretch>
            <a:fillRect/>
          </a:stretch>
        </p:blipFill>
        <p:spPr bwMode="auto">
          <a:xfrm>
            <a:off x="6882763" y="6528152"/>
            <a:ext cx="1120775"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32">
            <a:extLst>
              <a:ext uri="{FF2B5EF4-FFF2-40B4-BE49-F238E27FC236}">
                <a16:creationId xmlns:a16="http://schemas.microsoft.com/office/drawing/2014/main" id="{8055CD75-395E-4607-BF2F-F4A852DA5128}"/>
              </a:ext>
            </a:extLst>
          </p:cNvPr>
          <p:cNvGrpSpPr>
            <a:grpSpLocks/>
          </p:cNvGrpSpPr>
          <p:nvPr/>
        </p:nvGrpSpPr>
        <p:grpSpPr bwMode="auto">
          <a:xfrm>
            <a:off x="5869938" y="7569552"/>
            <a:ext cx="533400" cy="609600"/>
            <a:chOff x="3072" y="2832"/>
            <a:chExt cx="336" cy="384"/>
          </a:xfrm>
        </p:grpSpPr>
        <p:sp>
          <p:nvSpPr>
            <p:cNvPr id="97" name="Rectangle 33">
              <a:extLst>
                <a:ext uri="{FF2B5EF4-FFF2-40B4-BE49-F238E27FC236}">
                  <a16:creationId xmlns:a16="http://schemas.microsoft.com/office/drawing/2014/main" id="{C0CF61C3-8704-4F36-9B31-65D0D76F79DC}"/>
                </a:ext>
              </a:extLst>
            </p:cNvPr>
            <p:cNvSpPr>
              <a:spLocks noChangeArrowheads="1"/>
            </p:cNvSpPr>
            <p:nvPr/>
          </p:nvSpPr>
          <p:spPr bwMode="auto">
            <a:xfrm>
              <a:off x="3072" y="2880"/>
              <a:ext cx="144" cy="336"/>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Freeform 34">
              <a:extLst>
                <a:ext uri="{FF2B5EF4-FFF2-40B4-BE49-F238E27FC236}">
                  <a16:creationId xmlns:a16="http://schemas.microsoft.com/office/drawing/2014/main" id="{FC779ACB-5D97-42F0-B8A3-12050507CBF1}"/>
                </a:ext>
              </a:extLst>
            </p:cNvPr>
            <p:cNvSpPr>
              <a:spLocks/>
            </p:cNvSpPr>
            <p:nvPr/>
          </p:nvSpPr>
          <p:spPr bwMode="auto">
            <a:xfrm>
              <a:off x="3072" y="2832"/>
              <a:ext cx="336" cy="48"/>
            </a:xfrm>
            <a:custGeom>
              <a:avLst/>
              <a:gdLst>
                <a:gd name="T0" fmla="*/ 0 w 336"/>
                <a:gd name="T1" fmla="*/ 48 h 48"/>
                <a:gd name="T2" fmla="*/ 192 w 336"/>
                <a:gd name="T3" fmla="*/ 0 h 48"/>
                <a:gd name="T4" fmla="*/ 336 w 336"/>
                <a:gd name="T5" fmla="*/ 0 h 48"/>
                <a:gd name="T6" fmla="*/ 144 w 336"/>
                <a:gd name="T7" fmla="*/ 48 h 48"/>
                <a:gd name="T8" fmla="*/ 0 w 336"/>
                <a:gd name="T9" fmla="*/ 48 h 48"/>
              </a:gdLst>
              <a:ahLst/>
              <a:cxnLst>
                <a:cxn ang="0">
                  <a:pos x="T0" y="T1"/>
                </a:cxn>
                <a:cxn ang="0">
                  <a:pos x="T2" y="T3"/>
                </a:cxn>
                <a:cxn ang="0">
                  <a:pos x="T4" y="T5"/>
                </a:cxn>
                <a:cxn ang="0">
                  <a:pos x="T6" y="T7"/>
                </a:cxn>
                <a:cxn ang="0">
                  <a:pos x="T8" y="T9"/>
                </a:cxn>
              </a:cxnLst>
              <a:rect l="0" t="0" r="r" b="b"/>
              <a:pathLst>
                <a:path w="336" h="48">
                  <a:moveTo>
                    <a:pt x="0" y="48"/>
                  </a:moveTo>
                  <a:lnTo>
                    <a:pt x="192" y="0"/>
                  </a:lnTo>
                  <a:lnTo>
                    <a:pt x="336" y="0"/>
                  </a:lnTo>
                  <a:lnTo>
                    <a:pt x="144" y="48"/>
                  </a:lnTo>
                  <a:lnTo>
                    <a:pt x="0" y="48"/>
                  </a:lnTo>
                  <a:close/>
                </a:path>
              </a:pathLst>
            </a:custGeom>
            <a:gradFill rotWithShape="1">
              <a:gsLst>
                <a:gs pos="0">
                  <a:schemeClr val="bg2"/>
                </a:gs>
                <a:gs pos="100000">
                  <a:schemeClr val="bg2">
                    <a:gamma/>
                    <a:shade val="0"/>
                    <a:invGamma/>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Freeform 35">
              <a:extLst>
                <a:ext uri="{FF2B5EF4-FFF2-40B4-BE49-F238E27FC236}">
                  <a16:creationId xmlns:a16="http://schemas.microsoft.com/office/drawing/2014/main" id="{B2645D6F-D387-4D0D-9D0B-878994D995E6}"/>
                </a:ext>
              </a:extLst>
            </p:cNvPr>
            <p:cNvSpPr>
              <a:spLocks/>
            </p:cNvSpPr>
            <p:nvPr/>
          </p:nvSpPr>
          <p:spPr bwMode="auto">
            <a:xfrm>
              <a:off x="3216" y="2832"/>
              <a:ext cx="192" cy="384"/>
            </a:xfrm>
            <a:custGeom>
              <a:avLst/>
              <a:gdLst>
                <a:gd name="T0" fmla="*/ 192 w 192"/>
                <a:gd name="T1" fmla="*/ 0 h 384"/>
                <a:gd name="T2" fmla="*/ 192 w 192"/>
                <a:gd name="T3" fmla="*/ 310 h 384"/>
                <a:gd name="T4" fmla="*/ 0 w 192"/>
                <a:gd name="T5" fmla="*/ 384 h 384"/>
                <a:gd name="T6" fmla="*/ 0 w 192"/>
                <a:gd name="T7" fmla="*/ 48 h 384"/>
                <a:gd name="T8" fmla="*/ 192 w 192"/>
                <a:gd name="T9" fmla="*/ 0 h 384"/>
              </a:gdLst>
              <a:ahLst/>
              <a:cxnLst>
                <a:cxn ang="0">
                  <a:pos x="T0" y="T1"/>
                </a:cxn>
                <a:cxn ang="0">
                  <a:pos x="T2" y="T3"/>
                </a:cxn>
                <a:cxn ang="0">
                  <a:pos x="T4" y="T5"/>
                </a:cxn>
                <a:cxn ang="0">
                  <a:pos x="T6" y="T7"/>
                </a:cxn>
                <a:cxn ang="0">
                  <a:pos x="T8" y="T9"/>
                </a:cxn>
              </a:cxnLst>
              <a:rect l="0" t="0" r="r" b="b"/>
              <a:pathLst>
                <a:path w="192" h="384">
                  <a:moveTo>
                    <a:pt x="192" y="0"/>
                  </a:moveTo>
                  <a:lnTo>
                    <a:pt x="192" y="310"/>
                  </a:lnTo>
                  <a:lnTo>
                    <a:pt x="0" y="384"/>
                  </a:lnTo>
                  <a:lnTo>
                    <a:pt x="0" y="48"/>
                  </a:lnTo>
                  <a:lnTo>
                    <a:pt x="192" y="0"/>
                  </a:lnTo>
                  <a:close/>
                </a:path>
              </a:pathLst>
            </a:custGeom>
            <a:gradFill rotWithShape="1">
              <a:gsLst>
                <a:gs pos="0">
                  <a:schemeClr val="bg2"/>
                </a:gs>
                <a:gs pos="100000">
                  <a:schemeClr val="bg2">
                    <a:gamma/>
                    <a:shade val="0"/>
                    <a:invGamma/>
                  </a:schemeClr>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 name="Text Box 36">
            <a:extLst>
              <a:ext uri="{FF2B5EF4-FFF2-40B4-BE49-F238E27FC236}">
                <a16:creationId xmlns:a16="http://schemas.microsoft.com/office/drawing/2014/main" id="{4305945C-1852-44AB-A227-25CC6DA85456}"/>
              </a:ext>
            </a:extLst>
          </p:cNvPr>
          <p:cNvSpPr txBox="1">
            <a:spLocks noChangeArrowheads="1"/>
          </p:cNvSpPr>
          <p:nvPr/>
        </p:nvSpPr>
        <p:spPr bwMode="auto">
          <a:xfrm>
            <a:off x="5834969" y="9359413"/>
            <a:ext cx="2329397" cy="584775"/>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a:t>(Có lõi sắt)</a:t>
            </a:r>
          </a:p>
        </p:txBody>
      </p:sp>
      <p:sp>
        <p:nvSpPr>
          <p:cNvPr id="101" name="Text Box 201">
            <a:extLst>
              <a:ext uri="{FF2B5EF4-FFF2-40B4-BE49-F238E27FC236}">
                <a16:creationId xmlns:a16="http://schemas.microsoft.com/office/drawing/2014/main" id="{DA05B07F-E93B-4E28-8C34-4CF68D1BEA01}"/>
              </a:ext>
            </a:extLst>
          </p:cNvPr>
          <p:cNvSpPr txBox="1"/>
          <p:nvPr/>
        </p:nvSpPr>
        <p:spPr>
          <a:xfrm>
            <a:off x="1005149" y="1571620"/>
            <a:ext cx="7072152" cy="646331"/>
          </a:xfrm>
          <a:prstGeom prst="rect">
            <a:avLst/>
          </a:prstGeom>
          <a:noFill/>
          <a:ln w="9525">
            <a:noFill/>
          </a:ln>
        </p:spPr>
        <p:txBody>
          <a:bodyPr wrap="square">
            <a:spAutoFit/>
          </a:bodyPr>
          <a:lstStyle/>
          <a:p>
            <a:pPr>
              <a:spcBef>
                <a:spcPct val="50000"/>
              </a:spcBef>
            </a:pPr>
            <a:r>
              <a:rPr lang="en-US" altLang="en-US" sz="3600">
                <a:solidFill>
                  <a:srgbClr val="0000CC"/>
                </a:solidFill>
              </a:rPr>
              <a:t>a, Bố trí thí nghiệm như hình 25.1</a:t>
            </a:r>
          </a:p>
        </p:txBody>
      </p:sp>
      <p:sp>
        <p:nvSpPr>
          <p:cNvPr id="102" name="Text Box 117">
            <a:extLst>
              <a:ext uri="{FF2B5EF4-FFF2-40B4-BE49-F238E27FC236}">
                <a16:creationId xmlns:a16="http://schemas.microsoft.com/office/drawing/2014/main" id="{D3036A7A-D1F0-4F80-BCFE-3C52B9923173}"/>
              </a:ext>
            </a:extLst>
          </p:cNvPr>
          <p:cNvSpPr txBox="1">
            <a:spLocks noChangeArrowheads="1"/>
          </p:cNvSpPr>
          <p:nvPr/>
        </p:nvSpPr>
        <p:spPr bwMode="auto">
          <a:xfrm>
            <a:off x="10826752" y="4634007"/>
            <a:ext cx="5668044" cy="2862322"/>
          </a:xfrm>
          <a:prstGeom prst="rect">
            <a:avLst/>
          </a:prstGeom>
          <a:noFill/>
          <a:ln w="28575" algn="ctr">
            <a:solidFill>
              <a:schemeClr val="bg1"/>
            </a:solidFill>
            <a:miter lim="800000"/>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600" b="1"/>
              <a:t>Nhận xét: </a:t>
            </a:r>
            <a:r>
              <a:rPr lang="en-US" sz="3600"/>
              <a:t>Kim nam châm bị lệch so với phương ban đầu và góc lệch lớn hơn so với trường hợp ống dây không có lõi sắt.   </a:t>
            </a:r>
          </a:p>
        </p:txBody>
      </p:sp>
      <p:sp>
        <p:nvSpPr>
          <p:cNvPr id="55" name="Text Box 198">
            <a:extLst>
              <a:ext uri="{FF2B5EF4-FFF2-40B4-BE49-F238E27FC236}">
                <a16:creationId xmlns:a16="http://schemas.microsoft.com/office/drawing/2014/main" id="{6BE1265C-3C90-48F5-AAB2-4C7C112E13A6}"/>
              </a:ext>
            </a:extLst>
          </p:cNvPr>
          <p:cNvSpPr txBox="1"/>
          <p:nvPr/>
        </p:nvSpPr>
        <p:spPr>
          <a:xfrm>
            <a:off x="533399" y="93754"/>
            <a:ext cx="8713343" cy="830997"/>
          </a:xfrm>
          <a:prstGeom prst="rect">
            <a:avLst/>
          </a:prstGeom>
          <a:noFill/>
          <a:ln w="9525">
            <a:noFill/>
          </a:ln>
        </p:spPr>
        <p:txBody>
          <a:bodyPr wrap="square">
            <a:spAutoFit/>
          </a:bodyPr>
          <a:lstStyle/>
          <a:p>
            <a:pPr>
              <a:spcBef>
                <a:spcPct val="50000"/>
              </a:spcBef>
            </a:pPr>
            <a:r>
              <a:rPr lang="en-US" altLang="en-US" sz="4800" b="1" u="sng">
                <a:solidFill>
                  <a:srgbClr val="04345C"/>
                </a:solidFill>
              </a:rPr>
              <a:t>I. SỰ NHIỄM TỪ CỦA SẮT, THÉP</a:t>
            </a:r>
          </a:p>
        </p:txBody>
      </p:sp>
    </p:spTree>
    <p:extLst>
      <p:ext uri="{BB962C8B-B14F-4D97-AF65-F5344CB8AC3E}">
        <p14:creationId xmlns:p14="http://schemas.microsoft.com/office/powerpoint/2010/main" val="13807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
                                        <p:tgtEl>
                                          <p:spTgt spid="94"/>
                                        </p:tgtEl>
                                      </p:cBhvr>
                                    </p:animEffect>
                                    <p:set>
                                      <p:cBhvr>
                                        <p:cTn id="12" dur="1" fill="hold">
                                          <p:stCondLst>
                                            <p:cond delay="99"/>
                                          </p:stCondLst>
                                        </p:cTn>
                                        <p:tgtEl>
                                          <p:spTgt spid="9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100"/>
                                        <p:tgtEl>
                                          <p:spTgt spid="95"/>
                                        </p:tgtEl>
                                      </p:cBhvr>
                                    </p:animEffect>
                                  </p:childTnLst>
                                </p:cTn>
                              </p:par>
                              <p:par>
                                <p:cTn id="16" presetID="8" presetClass="emph" presetSubtype="0" fill="hold" nodeType="withEffect">
                                  <p:stCondLst>
                                    <p:cond delay="0"/>
                                  </p:stCondLst>
                                  <p:childTnLst>
                                    <p:animRot by="-3300000">
                                      <p:cBhvr>
                                        <p:cTn id="17" dur="500" fill="hold"/>
                                        <p:tgtEl>
                                          <p:spTgt spid="52"/>
                                        </p:tgtEl>
                                        <p:attrNameLst>
                                          <p:attrName>r</p:attrName>
                                        </p:attrNameLst>
                                      </p:cBhvr>
                                    </p:animRot>
                                  </p:childTnLst>
                                </p:cTn>
                              </p:par>
                              <p:par>
                                <p:cTn id="18" presetID="8" presetClass="emph" presetSubtype="0" fill="hold" nodeType="withEffect">
                                  <p:stCondLst>
                                    <p:cond delay="0"/>
                                  </p:stCondLst>
                                  <p:childTnLst>
                                    <p:animRot by="1800000">
                                      <p:cBhvr>
                                        <p:cTn id="19" dur="500" fill="hold"/>
                                        <p:tgtEl>
                                          <p:spTgt spid="8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fade">
                                      <p:cBhvr>
                                        <p:cTn id="24" dur="1000"/>
                                        <p:tgtEl>
                                          <p:spTgt spid="102"/>
                                        </p:tgtEl>
                                      </p:cBhvr>
                                    </p:animEffect>
                                    <p:anim calcmode="lin" valueType="num">
                                      <p:cBhvr>
                                        <p:cTn id="25" dur="1000" fill="hold"/>
                                        <p:tgtEl>
                                          <p:spTgt spid="102"/>
                                        </p:tgtEl>
                                        <p:attrNameLst>
                                          <p:attrName>ppt_x</p:attrName>
                                        </p:attrNameLst>
                                      </p:cBhvr>
                                      <p:tavLst>
                                        <p:tav tm="0">
                                          <p:val>
                                            <p:strVal val="#ppt_x"/>
                                          </p:val>
                                        </p:tav>
                                        <p:tav tm="100000">
                                          <p:val>
                                            <p:strVal val="#ppt_x"/>
                                          </p:val>
                                        </p:tav>
                                      </p:tavLst>
                                    </p:anim>
                                    <p:anim calcmode="lin" valueType="num">
                                      <p:cBhvr>
                                        <p:cTn id="26"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1028700" y="10287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sp>
        <p:nvSpPr>
          <p:cNvPr id="18" name="Text Box 201">
            <a:extLst>
              <a:ext uri="{FF2B5EF4-FFF2-40B4-BE49-F238E27FC236}">
                <a16:creationId xmlns:a16="http://schemas.microsoft.com/office/drawing/2014/main" id="{0E2FD17E-FF74-4725-A00C-5A51EEF339D9}"/>
              </a:ext>
            </a:extLst>
          </p:cNvPr>
          <p:cNvSpPr txBox="1"/>
          <p:nvPr/>
        </p:nvSpPr>
        <p:spPr>
          <a:xfrm>
            <a:off x="1062366" y="863199"/>
            <a:ext cx="3478859" cy="646331"/>
          </a:xfrm>
          <a:prstGeom prst="rect">
            <a:avLst/>
          </a:prstGeom>
          <a:noFill/>
          <a:ln w="9525">
            <a:noFill/>
          </a:ln>
        </p:spPr>
        <p:txBody>
          <a:bodyPr wrap="square">
            <a:spAutoFit/>
          </a:bodyPr>
          <a:lstStyle/>
          <a:p>
            <a:pPr>
              <a:spcBef>
                <a:spcPct val="50000"/>
              </a:spcBef>
            </a:pPr>
            <a:r>
              <a:rPr lang="en-US" altLang="en-US" sz="3600" b="1" u="sng">
                <a:solidFill>
                  <a:srgbClr val="0000CC"/>
                </a:solidFill>
              </a:rPr>
              <a:t>1. </a:t>
            </a:r>
            <a:r>
              <a:rPr lang="en-US" altLang="en-US" sz="3600" b="1" u="sng" err="1">
                <a:solidFill>
                  <a:srgbClr val="0000CC"/>
                </a:solidFill>
              </a:rPr>
              <a:t>Thí</a:t>
            </a:r>
            <a:r>
              <a:rPr lang="en-US" altLang="en-US" sz="3600" b="1" u="sng">
                <a:solidFill>
                  <a:srgbClr val="0000CC"/>
                </a:solidFill>
              </a:rPr>
              <a:t> </a:t>
            </a:r>
            <a:r>
              <a:rPr lang="en-US" altLang="en-US" sz="3600" b="1" u="sng" err="1">
                <a:solidFill>
                  <a:srgbClr val="0000CC"/>
                </a:solidFill>
              </a:rPr>
              <a:t>nghiệm</a:t>
            </a:r>
            <a:r>
              <a:rPr lang="en-US" altLang="en-US" sz="3600" b="1" u="sng">
                <a:solidFill>
                  <a:srgbClr val="0000CC"/>
                </a:solidFill>
              </a:rPr>
              <a:t>:</a:t>
            </a:r>
          </a:p>
        </p:txBody>
      </p:sp>
      <p:sp>
        <p:nvSpPr>
          <p:cNvPr id="19" name="Text Box 201">
            <a:extLst>
              <a:ext uri="{FF2B5EF4-FFF2-40B4-BE49-F238E27FC236}">
                <a16:creationId xmlns:a16="http://schemas.microsoft.com/office/drawing/2014/main" id="{7FF6AD6A-0BDF-4656-85B6-25893C4AA045}"/>
              </a:ext>
            </a:extLst>
          </p:cNvPr>
          <p:cNvSpPr txBox="1"/>
          <p:nvPr/>
        </p:nvSpPr>
        <p:spPr>
          <a:xfrm>
            <a:off x="1184931" y="2295849"/>
            <a:ext cx="14603889" cy="1754326"/>
          </a:xfrm>
          <a:prstGeom prst="rect">
            <a:avLst/>
          </a:prstGeom>
          <a:noFill/>
          <a:ln w="9525">
            <a:noFill/>
          </a:ln>
        </p:spPr>
        <p:txBody>
          <a:bodyPr wrap="square">
            <a:spAutoFit/>
          </a:bodyPr>
          <a:lstStyle/>
          <a:p>
            <a:pPr>
              <a:spcBef>
                <a:spcPct val="50000"/>
              </a:spcBef>
            </a:pPr>
            <a:r>
              <a:rPr lang="vi-VN" altLang="en-US" sz="3600">
                <a:solidFill>
                  <a:srgbClr val="0000CC"/>
                </a:solidFill>
                <a:latin typeface="Calibri" panose="020F0502020204030204" pitchFamily="34" charset="0"/>
              </a:rPr>
              <a:t>- Đặt lõi sắt non hoặc lõi thép vào trong lòng ống dây. Đóng công tắc K. Quan sát và cho nhận xét về góc lệch của nam châm so với trường hợp ống dây không có lõi sắt (thép).</a:t>
            </a:r>
            <a:r>
              <a:rPr lang="en-US" altLang="en-US" sz="3600">
                <a:solidFill>
                  <a:srgbClr val="0000CC"/>
                </a:solidFill>
                <a:latin typeface="Calibri" panose="020F0502020204030204" pitchFamily="34" charset="0"/>
              </a:rPr>
              <a:t>  </a:t>
            </a:r>
          </a:p>
        </p:txBody>
      </p:sp>
      <p:grpSp>
        <p:nvGrpSpPr>
          <p:cNvPr id="40" name="Group 2">
            <a:extLst>
              <a:ext uri="{FF2B5EF4-FFF2-40B4-BE49-F238E27FC236}">
                <a16:creationId xmlns:a16="http://schemas.microsoft.com/office/drawing/2014/main" id="{DCFF46DE-4C04-4321-9C57-883204244857}"/>
              </a:ext>
            </a:extLst>
          </p:cNvPr>
          <p:cNvGrpSpPr>
            <a:grpSpLocks/>
          </p:cNvGrpSpPr>
          <p:nvPr/>
        </p:nvGrpSpPr>
        <p:grpSpPr bwMode="auto">
          <a:xfrm>
            <a:off x="4755513" y="7512402"/>
            <a:ext cx="533400" cy="609600"/>
            <a:chOff x="3072" y="2832"/>
            <a:chExt cx="336" cy="384"/>
          </a:xfrm>
        </p:grpSpPr>
        <p:sp>
          <p:nvSpPr>
            <p:cNvPr id="41" name="Rectangle 3">
              <a:extLst>
                <a:ext uri="{FF2B5EF4-FFF2-40B4-BE49-F238E27FC236}">
                  <a16:creationId xmlns:a16="http://schemas.microsoft.com/office/drawing/2014/main" id="{9B54B96A-D7B0-4A37-941C-8C5336D8B685}"/>
                </a:ext>
              </a:extLst>
            </p:cNvPr>
            <p:cNvSpPr>
              <a:spLocks noChangeArrowheads="1"/>
            </p:cNvSpPr>
            <p:nvPr/>
          </p:nvSpPr>
          <p:spPr bwMode="auto">
            <a:xfrm>
              <a:off x="3072" y="2880"/>
              <a:ext cx="144" cy="336"/>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4">
              <a:extLst>
                <a:ext uri="{FF2B5EF4-FFF2-40B4-BE49-F238E27FC236}">
                  <a16:creationId xmlns:a16="http://schemas.microsoft.com/office/drawing/2014/main" id="{6778A862-D8EA-4058-8534-010E29AE0E08}"/>
                </a:ext>
              </a:extLst>
            </p:cNvPr>
            <p:cNvSpPr>
              <a:spLocks/>
            </p:cNvSpPr>
            <p:nvPr/>
          </p:nvSpPr>
          <p:spPr bwMode="auto">
            <a:xfrm>
              <a:off x="3072" y="2832"/>
              <a:ext cx="336" cy="48"/>
            </a:xfrm>
            <a:custGeom>
              <a:avLst/>
              <a:gdLst>
                <a:gd name="T0" fmla="*/ 0 w 336"/>
                <a:gd name="T1" fmla="*/ 48 h 48"/>
                <a:gd name="T2" fmla="*/ 192 w 336"/>
                <a:gd name="T3" fmla="*/ 0 h 48"/>
                <a:gd name="T4" fmla="*/ 336 w 336"/>
                <a:gd name="T5" fmla="*/ 0 h 48"/>
                <a:gd name="T6" fmla="*/ 144 w 336"/>
                <a:gd name="T7" fmla="*/ 48 h 48"/>
                <a:gd name="T8" fmla="*/ 0 w 336"/>
                <a:gd name="T9" fmla="*/ 48 h 48"/>
              </a:gdLst>
              <a:ahLst/>
              <a:cxnLst>
                <a:cxn ang="0">
                  <a:pos x="T0" y="T1"/>
                </a:cxn>
                <a:cxn ang="0">
                  <a:pos x="T2" y="T3"/>
                </a:cxn>
                <a:cxn ang="0">
                  <a:pos x="T4" y="T5"/>
                </a:cxn>
                <a:cxn ang="0">
                  <a:pos x="T6" y="T7"/>
                </a:cxn>
                <a:cxn ang="0">
                  <a:pos x="T8" y="T9"/>
                </a:cxn>
              </a:cxnLst>
              <a:rect l="0" t="0" r="r" b="b"/>
              <a:pathLst>
                <a:path w="336" h="48">
                  <a:moveTo>
                    <a:pt x="0" y="48"/>
                  </a:moveTo>
                  <a:lnTo>
                    <a:pt x="192" y="0"/>
                  </a:lnTo>
                  <a:lnTo>
                    <a:pt x="336" y="0"/>
                  </a:lnTo>
                  <a:lnTo>
                    <a:pt x="144" y="48"/>
                  </a:lnTo>
                  <a:lnTo>
                    <a:pt x="0" y="48"/>
                  </a:lnTo>
                  <a:close/>
                </a:path>
              </a:pathLst>
            </a:custGeom>
            <a:gradFill rotWithShape="1">
              <a:gsLst>
                <a:gs pos="0">
                  <a:schemeClr val="bg2"/>
                </a:gs>
                <a:gs pos="100000">
                  <a:schemeClr val="bg2">
                    <a:gamma/>
                    <a:shade val="0"/>
                    <a:invGamma/>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5">
              <a:extLst>
                <a:ext uri="{FF2B5EF4-FFF2-40B4-BE49-F238E27FC236}">
                  <a16:creationId xmlns:a16="http://schemas.microsoft.com/office/drawing/2014/main" id="{CABC5DC9-22D7-4ED8-BAB0-0F29A8BBC8FE}"/>
                </a:ext>
              </a:extLst>
            </p:cNvPr>
            <p:cNvSpPr>
              <a:spLocks/>
            </p:cNvSpPr>
            <p:nvPr/>
          </p:nvSpPr>
          <p:spPr bwMode="auto">
            <a:xfrm>
              <a:off x="3216" y="2832"/>
              <a:ext cx="192" cy="384"/>
            </a:xfrm>
            <a:custGeom>
              <a:avLst/>
              <a:gdLst>
                <a:gd name="T0" fmla="*/ 192 w 192"/>
                <a:gd name="T1" fmla="*/ 0 h 384"/>
                <a:gd name="T2" fmla="*/ 192 w 192"/>
                <a:gd name="T3" fmla="*/ 310 h 384"/>
                <a:gd name="T4" fmla="*/ 0 w 192"/>
                <a:gd name="T5" fmla="*/ 384 h 384"/>
                <a:gd name="T6" fmla="*/ 0 w 192"/>
                <a:gd name="T7" fmla="*/ 48 h 384"/>
                <a:gd name="T8" fmla="*/ 192 w 192"/>
                <a:gd name="T9" fmla="*/ 0 h 384"/>
              </a:gdLst>
              <a:ahLst/>
              <a:cxnLst>
                <a:cxn ang="0">
                  <a:pos x="T0" y="T1"/>
                </a:cxn>
                <a:cxn ang="0">
                  <a:pos x="T2" y="T3"/>
                </a:cxn>
                <a:cxn ang="0">
                  <a:pos x="T4" y="T5"/>
                </a:cxn>
                <a:cxn ang="0">
                  <a:pos x="T6" y="T7"/>
                </a:cxn>
                <a:cxn ang="0">
                  <a:pos x="T8" y="T9"/>
                </a:cxn>
              </a:cxnLst>
              <a:rect l="0" t="0" r="r" b="b"/>
              <a:pathLst>
                <a:path w="192" h="384">
                  <a:moveTo>
                    <a:pt x="192" y="0"/>
                  </a:moveTo>
                  <a:lnTo>
                    <a:pt x="192" y="310"/>
                  </a:lnTo>
                  <a:lnTo>
                    <a:pt x="0" y="384"/>
                  </a:lnTo>
                  <a:lnTo>
                    <a:pt x="0" y="48"/>
                  </a:lnTo>
                  <a:lnTo>
                    <a:pt x="192" y="0"/>
                  </a:lnTo>
                  <a:close/>
                </a:path>
              </a:pathLst>
            </a:custGeom>
            <a:gradFill rotWithShape="1">
              <a:gsLst>
                <a:gs pos="0">
                  <a:schemeClr val="bg2"/>
                </a:gs>
                <a:gs pos="100000">
                  <a:schemeClr val="bg2">
                    <a:gamma/>
                    <a:shade val="0"/>
                    <a:invGamma/>
                  </a:schemeClr>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4" name="Picture 6">
            <a:extLst>
              <a:ext uri="{FF2B5EF4-FFF2-40B4-BE49-F238E27FC236}">
                <a16:creationId xmlns:a16="http://schemas.microsoft.com/office/drawing/2014/main" id="{3F378F2F-F695-4834-9646-056799E13A04}"/>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12938" y="4445352"/>
            <a:ext cx="12890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cuondayvuong">
            <a:extLst>
              <a:ext uri="{FF2B5EF4-FFF2-40B4-BE49-F238E27FC236}">
                <a16:creationId xmlns:a16="http://schemas.microsoft.com/office/drawing/2014/main" id="{EF8A273E-558D-486F-B12F-CE15AB28D5F4}"/>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79338" y="7188552"/>
            <a:ext cx="1438275" cy="123031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BienTro1">
            <a:extLst>
              <a:ext uri="{FF2B5EF4-FFF2-40B4-BE49-F238E27FC236}">
                <a16:creationId xmlns:a16="http://schemas.microsoft.com/office/drawing/2014/main" id="{9C0023EA-4242-4ED8-AA4E-29024A3E5DC3}"/>
              </a:ext>
            </a:extLst>
          </p:cNvPr>
          <p:cNvPicPr>
            <a:picLocks noChangeAspect="1" noChangeArrowheads="1"/>
          </p:cNvPicPr>
          <p:nvPr/>
        </p:nvPicPr>
        <p:blipFill>
          <a:blip r:embed="rId8" cstate="email">
            <a:clrChange>
              <a:clrFrom>
                <a:srgbClr val="FFFFFF"/>
              </a:clrFrom>
              <a:clrTo>
                <a:srgbClr val="FFFFFF">
                  <a:alpha val="0"/>
                </a:srgbClr>
              </a:clrTo>
            </a:clrChange>
            <a:lum contrast="12000"/>
            <a:extLst>
              <a:ext uri="{28A0092B-C50C-407E-A947-70E740481C1C}">
                <a14:useLocalDpi xmlns:a14="http://schemas.microsoft.com/office/drawing/2010/main"/>
              </a:ext>
            </a:extLst>
          </a:blip>
          <a:srcRect/>
          <a:stretch>
            <a:fillRect/>
          </a:stretch>
        </p:blipFill>
        <p:spPr bwMode="auto">
          <a:xfrm>
            <a:off x="3431538" y="4369152"/>
            <a:ext cx="2136775" cy="930275"/>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10">
            <a:extLst>
              <a:ext uri="{FF2B5EF4-FFF2-40B4-BE49-F238E27FC236}">
                <a16:creationId xmlns:a16="http://schemas.microsoft.com/office/drawing/2014/main" id="{553055D2-2B42-4857-BB27-0F72118C924F}"/>
              </a:ext>
            </a:extLst>
          </p:cNvPr>
          <p:cNvSpPr txBox="1">
            <a:spLocks noChangeArrowheads="1"/>
          </p:cNvSpPr>
          <p:nvPr/>
        </p:nvSpPr>
        <p:spPr bwMode="auto">
          <a:xfrm>
            <a:off x="7312976" y="7036152"/>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K</a:t>
            </a:r>
          </a:p>
        </p:txBody>
      </p:sp>
      <p:grpSp>
        <p:nvGrpSpPr>
          <p:cNvPr id="49" name="Group 11">
            <a:extLst>
              <a:ext uri="{FF2B5EF4-FFF2-40B4-BE49-F238E27FC236}">
                <a16:creationId xmlns:a16="http://schemas.microsoft.com/office/drawing/2014/main" id="{51C11731-28A0-48B7-9523-E8BFE65B1AF5}"/>
              </a:ext>
            </a:extLst>
          </p:cNvPr>
          <p:cNvGrpSpPr>
            <a:grpSpLocks/>
          </p:cNvGrpSpPr>
          <p:nvPr/>
        </p:nvGrpSpPr>
        <p:grpSpPr bwMode="auto">
          <a:xfrm>
            <a:off x="6936738" y="7872765"/>
            <a:ext cx="609600" cy="763587"/>
            <a:chOff x="3744" y="3023"/>
            <a:chExt cx="384" cy="481"/>
          </a:xfrm>
        </p:grpSpPr>
        <p:sp>
          <p:nvSpPr>
            <p:cNvPr id="50" name="AutoShape 12">
              <a:extLst>
                <a:ext uri="{FF2B5EF4-FFF2-40B4-BE49-F238E27FC236}">
                  <a16:creationId xmlns:a16="http://schemas.microsoft.com/office/drawing/2014/main" id="{07192389-8F98-494A-AF19-19D2467B7970}"/>
                </a:ext>
              </a:extLst>
            </p:cNvPr>
            <p:cNvSpPr>
              <a:spLocks noChangeArrowheads="1"/>
            </p:cNvSpPr>
            <p:nvPr/>
          </p:nvSpPr>
          <p:spPr bwMode="auto">
            <a:xfrm>
              <a:off x="3744" y="3312"/>
              <a:ext cx="384" cy="192"/>
            </a:xfrm>
            <a:prstGeom prst="can">
              <a:avLst>
                <a:gd name="adj" fmla="val 48440"/>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AutoShape 13">
              <a:extLst>
                <a:ext uri="{FF2B5EF4-FFF2-40B4-BE49-F238E27FC236}">
                  <a16:creationId xmlns:a16="http://schemas.microsoft.com/office/drawing/2014/main" id="{E50593BC-82D1-4E68-8DFB-B5903FF75928}"/>
                </a:ext>
              </a:extLst>
            </p:cNvPr>
            <p:cNvSpPr>
              <a:spLocks noChangeArrowheads="1"/>
            </p:cNvSpPr>
            <p:nvPr/>
          </p:nvSpPr>
          <p:spPr bwMode="auto">
            <a:xfrm rot="10800000">
              <a:off x="3888" y="3023"/>
              <a:ext cx="98" cy="337"/>
            </a:xfrm>
            <a:prstGeom prst="flowChartManualOperation">
              <a:avLst/>
            </a:prstGeom>
            <a:gradFill rotWithShape="1">
              <a:gsLst>
                <a:gs pos="0">
                  <a:schemeClr val="tx2"/>
                </a:gs>
                <a:gs pos="50000">
                  <a:schemeClr val="bg1"/>
                </a:gs>
                <a:gs pos="100000">
                  <a:schemeClr val="tx2"/>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14">
            <a:extLst>
              <a:ext uri="{FF2B5EF4-FFF2-40B4-BE49-F238E27FC236}">
                <a16:creationId xmlns:a16="http://schemas.microsoft.com/office/drawing/2014/main" id="{6D2E0267-5D4B-4DDC-BA64-B622C7D3663B}"/>
              </a:ext>
            </a:extLst>
          </p:cNvPr>
          <p:cNvGrpSpPr>
            <a:grpSpLocks/>
          </p:cNvGrpSpPr>
          <p:nvPr/>
        </p:nvGrpSpPr>
        <p:grpSpPr bwMode="auto">
          <a:xfrm>
            <a:off x="7084376" y="7294915"/>
            <a:ext cx="338137" cy="906462"/>
            <a:chOff x="3819" y="2659"/>
            <a:chExt cx="213" cy="571"/>
          </a:xfrm>
        </p:grpSpPr>
        <p:sp>
          <p:nvSpPr>
            <p:cNvPr id="53" name="AutoShape 15">
              <a:extLst>
                <a:ext uri="{FF2B5EF4-FFF2-40B4-BE49-F238E27FC236}">
                  <a16:creationId xmlns:a16="http://schemas.microsoft.com/office/drawing/2014/main" id="{3A271FDA-27C5-4970-ADE8-5F98907C1443}"/>
                </a:ext>
              </a:extLst>
            </p:cNvPr>
            <p:cNvSpPr>
              <a:spLocks noChangeArrowheads="1"/>
            </p:cNvSpPr>
            <p:nvPr/>
          </p:nvSpPr>
          <p:spPr bwMode="auto">
            <a:xfrm rot="-22947609">
              <a:off x="3819" y="2659"/>
              <a:ext cx="94" cy="298"/>
            </a:xfrm>
            <a:prstGeom prst="triangle">
              <a:avLst>
                <a:gd name="adj" fmla="val 41667"/>
              </a:avLst>
            </a:prstGeom>
            <a:solidFill>
              <a:srgbClr val="00FF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AutoShape 16">
              <a:extLst>
                <a:ext uri="{FF2B5EF4-FFF2-40B4-BE49-F238E27FC236}">
                  <a16:creationId xmlns:a16="http://schemas.microsoft.com/office/drawing/2014/main" id="{CD2EAF80-803B-43B2-9E4F-857B5F621948}"/>
                </a:ext>
              </a:extLst>
            </p:cNvPr>
            <p:cNvSpPr>
              <a:spLocks noChangeArrowheads="1"/>
            </p:cNvSpPr>
            <p:nvPr/>
          </p:nvSpPr>
          <p:spPr bwMode="auto">
            <a:xfrm rot="-12238288">
              <a:off x="3938" y="2932"/>
              <a:ext cx="94" cy="298"/>
            </a:xfrm>
            <a:prstGeom prst="triangle">
              <a:avLst>
                <a:gd name="adj" fmla="val 41667"/>
              </a:avLst>
            </a:prstGeom>
            <a:solidFill>
              <a:srgbClr val="FF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 name="Text Box 17">
            <a:extLst>
              <a:ext uri="{FF2B5EF4-FFF2-40B4-BE49-F238E27FC236}">
                <a16:creationId xmlns:a16="http://schemas.microsoft.com/office/drawing/2014/main" id="{036CB727-4EEC-4961-9168-8FEF8FA2E464}"/>
              </a:ext>
            </a:extLst>
          </p:cNvPr>
          <p:cNvSpPr txBox="1">
            <a:spLocks noChangeArrowheads="1"/>
          </p:cNvSpPr>
          <p:nvPr/>
        </p:nvSpPr>
        <p:spPr bwMode="auto">
          <a:xfrm>
            <a:off x="3964451" y="9345965"/>
            <a:ext cx="1892940" cy="584775"/>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a:latin typeface="Calibri" panose="020F0502020204030204" pitchFamily="34" charset="0"/>
              </a:rPr>
              <a:t>Hình 25.1</a:t>
            </a:r>
          </a:p>
        </p:txBody>
      </p:sp>
      <p:grpSp>
        <p:nvGrpSpPr>
          <p:cNvPr id="82" name="Group 18">
            <a:extLst>
              <a:ext uri="{FF2B5EF4-FFF2-40B4-BE49-F238E27FC236}">
                <a16:creationId xmlns:a16="http://schemas.microsoft.com/office/drawing/2014/main" id="{9231DF83-AEE0-45A6-8D14-C0E29A2CC598}"/>
              </a:ext>
            </a:extLst>
          </p:cNvPr>
          <p:cNvGrpSpPr>
            <a:grpSpLocks/>
          </p:cNvGrpSpPr>
          <p:nvPr/>
        </p:nvGrpSpPr>
        <p:grpSpPr bwMode="auto">
          <a:xfrm rot="-947528">
            <a:off x="7400288" y="5107340"/>
            <a:ext cx="614363" cy="609600"/>
            <a:chOff x="4752" y="1104"/>
            <a:chExt cx="387" cy="384"/>
          </a:xfrm>
        </p:grpSpPr>
        <p:sp>
          <p:nvSpPr>
            <p:cNvPr id="83" name="Line 19">
              <a:extLst>
                <a:ext uri="{FF2B5EF4-FFF2-40B4-BE49-F238E27FC236}">
                  <a16:creationId xmlns:a16="http://schemas.microsoft.com/office/drawing/2014/main" id="{4D2DBC82-2038-4093-979D-49CBBD748CD6}"/>
                </a:ext>
              </a:extLst>
            </p:cNvPr>
            <p:cNvSpPr>
              <a:spLocks noChangeShapeType="1"/>
            </p:cNvSpPr>
            <p:nvPr/>
          </p:nvSpPr>
          <p:spPr bwMode="auto">
            <a:xfrm flipH="1" flipV="1">
              <a:off x="4752" y="1104"/>
              <a:ext cx="192" cy="19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20">
              <a:extLst>
                <a:ext uri="{FF2B5EF4-FFF2-40B4-BE49-F238E27FC236}">
                  <a16:creationId xmlns:a16="http://schemas.microsoft.com/office/drawing/2014/main" id="{2EE6C237-7C57-498E-9862-720018C825A2}"/>
                </a:ext>
              </a:extLst>
            </p:cNvPr>
            <p:cNvSpPr>
              <a:spLocks noChangeShapeType="1"/>
            </p:cNvSpPr>
            <p:nvPr/>
          </p:nvSpPr>
          <p:spPr bwMode="auto">
            <a:xfrm flipH="1" flipV="1">
              <a:off x="4947" y="1296"/>
              <a:ext cx="192" cy="19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 name="Group 21">
            <a:extLst>
              <a:ext uri="{FF2B5EF4-FFF2-40B4-BE49-F238E27FC236}">
                <a16:creationId xmlns:a16="http://schemas.microsoft.com/office/drawing/2014/main" id="{D74CFB12-5A66-43AE-8D17-FA9F07323331}"/>
              </a:ext>
            </a:extLst>
          </p:cNvPr>
          <p:cNvGrpSpPr>
            <a:grpSpLocks/>
          </p:cNvGrpSpPr>
          <p:nvPr/>
        </p:nvGrpSpPr>
        <p:grpSpPr bwMode="auto">
          <a:xfrm>
            <a:off x="3126738" y="5664552"/>
            <a:ext cx="1752600" cy="1584325"/>
            <a:chOff x="1728" y="1392"/>
            <a:chExt cx="1104" cy="998"/>
          </a:xfrm>
        </p:grpSpPr>
        <p:pic>
          <p:nvPicPr>
            <p:cNvPr id="86" name="Picture 22" descr="HopPin2">
              <a:extLst>
                <a:ext uri="{FF2B5EF4-FFF2-40B4-BE49-F238E27FC236}">
                  <a16:creationId xmlns:a16="http://schemas.microsoft.com/office/drawing/2014/main" id="{9E12FE3A-5710-46B1-A9CC-5637C6AF42CA}"/>
                </a:ext>
              </a:extLst>
            </p:cNvPr>
            <p:cNvPicPr>
              <a:picLocks noChangeAspect="1" noChangeArrowheads="1"/>
            </p:cNvPicPr>
            <p:nvPr/>
          </p:nvPicPr>
          <p:blipFill>
            <a:blip r:embed="rId9" cstate="email">
              <a:clrChange>
                <a:clrFrom>
                  <a:srgbClr val="FFFFFF"/>
                </a:clrFrom>
                <a:clrTo>
                  <a:srgbClr val="FFFFFF">
                    <a:alpha val="0"/>
                  </a:srgbClr>
                </a:clrTo>
              </a:clrChange>
              <a:lum bright="-48000" contrast="54000"/>
              <a:extLst>
                <a:ext uri="{28A0092B-C50C-407E-A947-70E740481C1C}">
                  <a14:useLocalDpi xmlns:a14="http://schemas.microsoft.com/office/drawing/2010/main"/>
                </a:ext>
              </a:extLst>
            </a:blip>
            <a:srcRect/>
            <a:stretch>
              <a:fillRect/>
            </a:stretch>
          </p:blipFill>
          <p:spPr bwMode="auto">
            <a:xfrm rot="5400000">
              <a:off x="1781" y="1339"/>
              <a:ext cx="998" cy="110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3" descr="pin">
              <a:extLst>
                <a:ext uri="{FF2B5EF4-FFF2-40B4-BE49-F238E27FC236}">
                  <a16:creationId xmlns:a16="http://schemas.microsoft.com/office/drawing/2014/main" id="{37AA73E6-1409-43F6-8FA9-B4C2157F216F}"/>
                </a:ext>
              </a:extLst>
            </p:cNvPr>
            <p:cNvPicPr>
              <a:picLocks noChangeAspect="1" noChangeArrowheads="1"/>
            </p:cNvPicPr>
            <p:nvPr/>
          </p:nvPicPr>
          <p:blipFill>
            <a:blip r:embed="rId10" cstate="email">
              <a:clrChange>
                <a:clrFrom>
                  <a:srgbClr val="FFFFFF"/>
                </a:clrFrom>
                <a:clrTo>
                  <a:srgbClr val="FFFFFF">
                    <a:alpha val="0"/>
                  </a:srgbClr>
                </a:clrTo>
              </a:clrChange>
              <a:lum bright="24000" contrast="54000"/>
              <a:extLst>
                <a:ext uri="{28A0092B-C50C-407E-A947-70E740481C1C}">
                  <a14:useLocalDpi xmlns:a14="http://schemas.microsoft.com/office/drawing/2010/main"/>
                </a:ext>
              </a:extLst>
            </a:blip>
            <a:srcRect/>
            <a:stretch>
              <a:fillRect/>
            </a:stretch>
          </p:blipFill>
          <p:spPr bwMode="auto">
            <a:xfrm rot="5400000">
              <a:off x="2165" y="1819"/>
              <a:ext cx="576" cy="29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4" descr="pin">
              <a:extLst>
                <a:ext uri="{FF2B5EF4-FFF2-40B4-BE49-F238E27FC236}">
                  <a16:creationId xmlns:a16="http://schemas.microsoft.com/office/drawing/2014/main" id="{E00712A0-F000-4892-8FF9-7784B06460D2}"/>
                </a:ext>
              </a:extLst>
            </p:cNvPr>
            <p:cNvPicPr>
              <a:picLocks noChangeAspect="1" noChangeArrowheads="1"/>
            </p:cNvPicPr>
            <p:nvPr/>
          </p:nvPicPr>
          <p:blipFill>
            <a:blip r:embed="rId11" cstate="email">
              <a:clrChange>
                <a:clrFrom>
                  <a:srgbClr val="FFFFFF"/>
                </a:clrFrom>
                <a:clrTo>
                  <a:srgbClr val="FFFFFF">
                    <a:alpha val="0"/>
                  </a:srgbClr>
                </a:clrTo>
              </a:clrChange>
              <a:lum bright="24000" contrast="54000"/>
              <a:extLst>
                <a:ext uri="{28A0092B-C50C-407E-A947-70E740481C1C}">
                  <a14:useLocalDpi xmlns:a14="http://schemas.microsoft.com/office/drawing/2010/main"/>
                </a:ext>
              </a:extLst>
            </a:blip>
            <a:srcRect/>
            <a:stretch>
              <a:fillRect/>
            </a:stretch>
          </p:blipFill>
          <p:spPr bwMode="auto">
            <a:xfrm rot="16079848" flipV="1">
              <a:off x="1776" y="1824"/>
              <a:ext cx="576" cy="288"/>
            </a:xfrm>
            <a:prstGeom prst="rect">
              <a:avLst/>
            </a:prstGeom>
            <a:noFill/>
            <a:extLst>
              <a:ext uri="{909E8E84-426E-40DD-AFC4-6F175D3DCCD1}">
                <a14:hiddenFill xmlns:a14="http://schemas.microsoft.com/office/drawing/2010/main">
                  <a:solidFill>
                    <a:srgbClr val="FFFFFF"/>
                  </a:solidFill>
                </a14:hiddenFill>
              </a:ext>
            </a:extLst>
          </p:spPr>
        </p:pic>
      </p:grpSp>
      <p:sp>
        <p:nvSpPr>
          <p:cNvPr id="89" name="Freeform 25">
            <a:extLst>
              <a:ext uri="{FF2B5EF4-FFF2-40B4-BE49-F238E27FC236}">
                <a16:creationId xmlns:a16="http://schemas.microsoft.com/office/drawing/2014/main" id="{51946794-D630-4BC4-AFF4-B4849001C6EF}"/>
              </a:ext>
            </a:extLst>
          </p:cNvPr>
          <p:cNvSpPr>
            <a:spLocks/>
          </p:cNvSpPr>
          <p:nvPr/>
        </p:nvSpPr>
        <p:spPr bwMode="auto">
          <a:xfrm>
            <a:off x="4345938" y="5537552"/>
            <a:ext cx="1066800" cy="1651000"/>
          </a:xfrm>
          <a:custGeom>
            <a:avLst/>
            <a:gdLst>
              <a:gd name="T0" fmla="*/ 0 w 672"/>
              <a:gd name="T1" fmla="*/ 176 h 1040"/>
              <a:gd name="T2" fmla="*/ 192 w 672"/>
              <a:gd name="T3" fmla="*/ 32 h 1040"/>
              <a:gd name="T4" fmla="*/ 432 w 672"/>
              <a:gd name="T5" fmla="*/ 80 h 1040"/>
              <a:gd name="T6" fmla="*/ 432 w 672"/>
              <a:gd name="T7" fmla="*/ 512 h 1040"/>
              <a:gd name="T8" fmla="*/ 480 w 672"/>
              <a:gd name="T9" fmla="*/ 800 h 1040"/>
              <a:gd name="T10" fmla="*/ 672 w 672"/>
              <a:gd name="T11" fmla="*/ 1040 h 1040"/>
            </a:gdLst>
            <a:ahLst/>
            <a:cxnLst>
              <a:cxn ang="0">
                <a:pos x="T0" y="T1"/>
              </a:cxn>
              <a:cxn ang="0">
                <a:pos x="T2" y="T3"/>
              </a:cxn>
              <a:cxn ang="0">
                <a:pos x="T4" y="T5"/>
              </a:cxn>
              <a:cxn ang="0">
                <a:pos x="T6" y="T7"/>
              </a:cxn>
              <a:cxn ang="0">
                <a:pos x="T8" y="T9"/>
              </a:cxn>
              <a:cxn ang="0">
                <a:pos x="T10" y="T11"/>
              </a:cxn>
            </a:cxnLst>
            <a:rect l="0" t="0" r="r" b="b"/>
            <a:pathLst>
              <a:path w="672" h="1040">
                <a:moveTo>
                  <a:pt x="0" y="176"/>
                </a:moveTo>
                <a:cubicBezTo>
                  <a:pt x="60" y="112"/>
                  <a:pt x="120" y="48"/>
                  <a:pt x="192" y="32"/>
                </a:cubicBezTo>
                <a:cubicBezTo>
                  <a:pt x="264" y="16"/>
                  <a:pt x="392" y="0"/>
                  <a:pt x="432" y="80"/>
                </a:cubicBezTo>
                <a:cubicBezTo>
                  <a:pt x="472" y="160"/>
                  <a:pt x="424" y="392"/>
                  <a:pt x="432" y="512"/>
                </a:cubicBezTo>
                <a:cubicBezTo>
                  <a:pt x="440" y="632"/>
                  <a:pt x="440" y="712"/>
                  <a:pt x="480" y="800"/>
                </a:cubicBezTo>
                <a:cubicBezTo>
                  <a:pt x="520" y="888"/>
                  <a:pt x="596" y="964"/>
                  <a:pt x="672" y="104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Freeform 26">
            <a:extLst>
              <a:ext uri="{FF2B5EF4-FFF2-40B4-BE49-F238E27FC236}">
                <a16:creationId xmlns:a16="http://schemas.microsoft.com/office/drawing/2014/main" id="{9990A522-5E87-47B1-835D-3CA7643513B4}"/>
              </a:ext>
            </a:extLst>
          </p:cNvPr>
          <p:cNvSpPr>
            <a:spLocks/>
          </p:cNvSpPr>
          <p:nvPr/>
        </p:nvSpPr>
        <p:spPr bwMode="auto">
          <a:xfrm>
            <a:off x="5806438" y="6261452"/>
            <a:ext cx="1130300" cy="1003300"/>
          </a:xfrm>
          <a:custGeom>
            <a:avLst/>
            <a:gdLst>
              <a:gd name="T0" fmla="*/ 88 w 712"/>
              <a:gd name="T1" fmla="*/ 632 h 632"/>
              <a:gd name="T2" fmla="*/ 40 w 712"/>
              <a:gd name="T3" fmla="*/ 296 h 632"/>
              <a:gd name="T4" fmla="*/ 328 w 712"/>
              <a:gd name="T5" fmla="*/ 8 h 632"/>
              <a:gd name="T6" fmla="*/ 616 w 712"/>
              <a:gd name="T7" fmla="*/ 248 h 632"/>
              <a:gd name="T8" fmla="*/ 712 w 712"/>
              <a:gd name="T9" fmla="*/ 248 h 632"/>
            </a:gdLst>
            <a:ahLst/>
            <a:cxnLst>
              <a:cxn ang="0">
                <a:pos x="T0" y="T1"/>
              </a:cxn>
              <a:cxn ang="0">
                <a:pos x="T2" y="T3"/>
              </a:cxn>
              <a:cxn ang="0">
                <a:pos x="T4" y="T5"/>
              </a:cxn>
              <a:cxn ang="0">
                <a:pos x="T6" y="T7"/>
              </a:cxn>
              <a:cxn ang="0">
                <a:pos x="T8" y="T9"/>
              </a:cxn>
            </a:cxnLst>
            <a:rect l="0" t="0" r="r" b="b"/>
            <a:pathLst>
              <a:path w="712" h="632">
                <a:moveTo>
                  <a:pt x="88" y="632"/>
                </a:moveTo>
                <a:cubicBezTo>
                  <a:pt x="44" y="516"/>
                  <a:pt x="0" y="400"/>
                  <a:pt x="40" y="296"/>
                </a:cubicBezTo>
                <a:cubicBezTo>
                  <a:pt x="80" y="192"/>
                  <a:pt x="232" y="16"/>
                  <a:pt x="328" y="8"/>
                </a:cubicBezTo>
                <a:cubicBezTo>
                  <a:pt x="424" y="0"/>
                  <a:pt x="552" y="208"/>
                  <a:pt x="616" y="248"/>
                </a:cubicBezTo>
                <a:cubicBezTo>
                  <a:pt x="680" y="288"/>
                  <a:pt x="696" y="268"/>
                  <a:pt x="712" y="248"/>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Freeform 27">
            <a:extLst>
              <a:ext uri="{FF2B5EF4-FFF2-40B4-BE49-F238E27FC236}">
                <a16:creationId xmlns:a16="http://schemas.microsoft.com/office/drawing/2014/main" id="{853A3E09-CA80-4046-8D18-16DC7D791CD2}"/>
              </a:ext>
            </a:extLst>
          </p:cNvPr>
          <p:cNvSpPr>
            <a:spLocks/>
          </p:cNvSpPr>
          <p:nvPr/>
        </p:nvSpPr>
        <p:spPr bwMode="auto">
          <a:xfrm>
            <a:off x="7698738" y="5588352"/>
            <a:ext cx="698500" cy="1138238"/>
          </a:xfrm>
          <a:custGeom>
            <a:avLst/>
            <a:gdLst>
              <a:gd name="T0" fmla="*/ 112 w 408"/>
              <a:gd name="T1" fmla="*/ 672 h 672"/>
              <a:gd name="T2" fmla="*/ 400 w 408"/>
              <a:gd name="T3" fmla="*/ 624 h 672"/>
              <a:gd name="T4" fmla="*/ 64 w 408"/>
              <a:gd name="T5" fmla="*/ 384 h 672"/>
              <a:gd name="T6" fmla="*/ 16 w 408"/>
              <a:gd name="T7" fmla="*/ 0 h 672"/>
            </a:gdLst>
            <a:ahLst/>
            <a:cxnLst>
              <a:cxn ang="0">
                <a:pos x="T0" y="T1"/>
              </a:cxn>
              <a:cxn ang="0">
                <a:pos x="T2" y="T3"/>
              </a:cxn>
              <a:cxn ang="0">
                <a:pos x="T4" y="T5"/>
              </a:cxn>
              <a:cxn ang="0">
                <a:pos x="T6" y="T7"/>
              </a:cxn>
            </a:cxnLst>
            <a:rect l="0" t="0" r="r" b="b"/>
            <a:pathLst>
              <a:path w="408" h="672">
                <a:moveTo>
                  <a:pt x="112" y="672"/>
                </a:moveTo>
                <a:cubicBezTo>
                  <a:pt x="260" y="672"/>
                  <a:pt x="408" y="672"/>
                  <a:pt x="400" y="624"/>
                </a:cubicBezTo>
                <a:cubicBezTo>
                  <a:pt x="392" y="576"/>
                  <a:pt x="128" y="488"/>
                  <a:pt x="64" y="384"/>
                </a:cubicBezTo>
                <a:cubicBezTo>
                  <a:pt x="0" y="280"/>
                  <a:pt x="8" y="140"/>
                  <a:pt x="16" y="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Freeform 28">
            <a:extLst>
              <a:ext uri="{FF2B5EF4-FFF2-40B4-BE49-F238E27FC236}">
                <a16:creationId xmlns:a16="http://schemas.microsoft.com/office/drawing/2014/main" id="{384061ED-E30A-4762-AE90-E86A05B499A4}"/>
              </a:ext>
            </a:extLst>
          </p:cNvPr>
          <p:cNvSpPr>
            <a:spLocks/>
          </p:cNvSpPr>
          <p:nvPr/>
        </p:nvSpPr>
        <p:spPr bwMode="auto">
          <a:xfrm>
            <a:off x="5488938" y="4521552"/>
            <a:ext cx="1905000" cy="1651000"/>
          </a:xfrm>
          <a:custGeom>
            <a:avLst/>
            <a:gdLst>
              <a:gd name="T0" fmla="*/ 1200 w 1200"/>
              <a:gd name="T1" fmla="*/ 672 h 1040"/>
              <a:gd name="T2" fmla="*/ 1008 w 1200"/>
              <a:gd name="T3" fmla="*/ 1008 h 1040"/>
              <a:gd name="T4" fmla="*/ 576 w 1200"/>
              <a:gd name="T5" fmla="*/ 480 h 1040"/>
              <a:gd name="T6" fmla="*/ 240 w 1200"/>
              <a:gd name="T7" fmla="*/ 96 h 1040"/>
              <a:gd name="T8" fmla="*/ 0 w 1200"/>
              <a:gd name="T9" fmla="*/ 0 h 1040"/>
            </a:gdLst>
            <a:ahLst/>
            <a:cxnLst>
              <a:cxn ang="0">
                <a:pos x="T0" y="T1"/>
              </a:cxn>
              <a:cxn ang="0">
                <a:pos x="T2" y="T3"/>
              </a:cxn>
              <a:cxn ang="0">
                <a:pos x="T4" y="T5"/>
              </a:cxn>
              <a:cxn ang="0">
                <a:pos x="T6" y="T7"/>
              </a:cxn>
              <a:cxn ang="0">
                <a:pos x="T8" y="T9"/>
              </a:cxn>
            </a:cxnLst>
            <a:rect l="0" t="0" r="r" b="b"/>
            <a:pathLst>
              <a:path w="1200" h="1040">
                <a:moveTo>
                  <a:pt x="1200" y="672"/>
                </a:moveTo>
                <a:cubicBezTo>
                  <a:pt x="1156" y="856"/>
                  <a:pt x="1112" y="1040"/>
                  <a:pt x="1008" y="1008"/>
                </a:cubicBezTo>
                <a:cubicBezTo>
                  <a:pt x="904" y="976"/>
                  <a:pt x="704" y="632"/>
                  <a:pt x="576" y="480"/>
                </a:cubicBezTo>
                <a:cubicBezTo>
                  <a:pt x="448" y="328"/>
                  <a:pt x="336" y="176"/>
                  <a:pt x="240" y="96"/>
                </a:cubicBezTo>
                <a:cubicBezTo>
                  <a:pt x="144" y="16"/>
                  <a:pt x="72" y="8"/>
                  <a:pt x="0" y="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Freeform 29">
            <a:extLst>
              <a:ext uri="{FF2B5EF4-FFF2-40B4-BE49-F238E27FC236}">
                <a16:creationId xmlns:a16="http://schemas.microsoft.com/office/drawing/2014/main" id="{F5AAB904-0C10-4C82-8BB2-FFD10EB2E58B}"/>
              </a:ext>
            </a:extLst>
          </p:cNvPr>
          <p:cNvSpPr>
            <a:spLocks/>
          </p:cNvSpPr>
          <p:nvPr/>
        </p:nvSpPr>
        <p:spPr bwMode="auto">
          <a:xfrm>
            <a:off x="3190238" y="5207352"/>
            <a:ext cx="469900" cy="685800"/>
          </a:xfrm>
          <a:custGeom>
            <a:avLst/>
            <a:gdLst>
              <a:gd name="T0" fmla="*/ 200 w 296"/>
              <a:gd name="T1" fmla="*/ 0 h 432"/>
              <a:gd name="T2" fmla="*/ 8 w 296"/>
              <a:gd name="T3" fmla="*/ 48 h 432"/>
              <a:gd name="T4" fmla="*/ 152 w 296"/>
              <a:gd name="T5" fmla="*/ 192 h 432"/>
              <a:gd name="T6" fmla="*/ 296 w 296"/>
              <a:gd name="T7" fmla="*/ 432 h 432"/>
            </a:gdLst>
            <a:ahLst/>
            <a:cxnLst>
              <a:cxn ang="0">
                <a:pos x="T0" y="T1"/>
              </a:cxn>
              <a:cxn ang="0">
                <a:pos x="T2" y="T3"/>
              </a:cxn>
              <a:cxn ang="0">
                <a:pos x="T4" y="T5"/>
              </a:cxn>
              <a:cxn ang="0">
                <a:pos x="T6" y="T7"/>
              </a:cxn>
            </a:cxnLst>
            <a:rect l="0" t="0" r="r" b="b"/>
            <a:pathLst>
              <a:path w="296" h="432">
                <a:moveTo>
                  <a:pt x="200" y="0"/>
                </a:moveTo>
                <a:cubicBezTo>
                  <a:pt x="108" y="8"/>
                  <a:pt x="16" y="16"/>
                  <a:pt x="8" y="48"/>
                </a:cubicBezTo>
                <a:cubicBezTo>
                  <a:pt x="0" y="80"/>
                  <a:pt x="104" y="128"/>
                  <a:pt x="152" y="192"/>
                </a:cubicBezTo>
                <a:cubicBezTo>
                  <a:pt x="200" y="256"/>
                  <a:pt x="248" y="344"/>
                  <a:pt x="296" y="432"/>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4" name="Picture 30">
            <a:extLst>
              <a:ext uri="{FF2B5EF4-FFF2-40B4-BE49-F238E27FC236}">
                <a16:creationId xmlns:a16="http://schemas.microsoft.com/office/drawing/2014/main" id="{29414AC5-25CD-49E3-A672-B7D5544AC7BB}"/>
              </a:ext>
            </a:extLst>
          </p:cNvPr>
          <p:cNvPicPr>
            <a:picLocks noChangeAspect="1" noChangeArrowheads="1"/>
          </p:cNvPicPr>
          <p:nvPr/>
        </p:nvPicPr>
        <p:blipFill>
          <a:blip r:embed="rId12" cstate="email">
            <a:clrChange>
              <a:clrFrom>
                <a:srgbClr val="FEFEFE"/>
              </a:clrFrom>
              <a:clrTo>
                <a:srgbClr val="FEFEFE">
                  <a:alpha val="0"/>
                </a:srgbClr>
              </a:clrTo>
            </a:clrChange>
            <a:lum contrast="30000"/>
            <a:extLst>
              <a:ext uri="{28A0092B-C50C-407E-A947-70E740481C1C}">
                <a14:useLocalDpi xmlns:a14="http://schemas.microsoft.com/office/drawing/2010/main"/>
              </a:ext>
            </a:extLst>
          </a:blip>
          <a:srcRect/>
          <a:stretch>
            <a:fillRect/>
          </a:stretch>
        </p:blipFill>
        <p:spPr bwMode="auto">
          <a:xfrm>
            <a:off x="6936738" y="6350352"/>
            <a:ext cx="1066800" cy="65881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31">
            <a:extLst>
              <a:ext uri="{FF2B5EF4-FFF2-40B4-BE49-F238E27FC236}">
                <a16:creationId xmlns:a16="http://schemas.microsoft.com/office/drawing/2014/main" id="{CEAC8D26-3101-4B1C-A178-52D7DB1493EA}"/>
              </a:ext>
            </a:extLst>
          </p:cNvPr>
          <p:cNvPicPr>
            <a:picLocks noChangeAspect="1" noChangeArrowheads="1"/>
          </p:cNvPicPr>
          <p:nvPr/>
        </p:nvPicPr>
        <p:blipFill>
          <a:blip r:embed="rId13" cstate="email">
            <a:clrChange>
              <a:clrFrom>
                <a:srgbClr val="FEFEFE"/>
              </a:clrFrom>
              <a:clrTo>
                <a:srgbClr val="FEFEFE">
                  <a:alpha val="0"/>
                </a:srgbClr>
              </a:clrTo>
            </a:clrChange>
            <a:lum bright="-6000" contrast="36000"/>
            <a:extLst>
              <a:ext uri="{28A0092B-C50C-407E-A947-70E740481C1C}">
                <a14:useLocalDpi xmlns:a14="http://schemas.microsoft.com/office/drawing/2010/main"/>
              </a:ext>
            </a:extLst>
          </a:blip>
          <a:srcRect/>
          <a:stretch>
            <a:fillRect/>
          </a:stretch>
        </p:blipFill>
        <p:spPr bwMode="auto">
          <a:xfrm>
            <a:off x="6882763" y="6528152"/>
            <a:ext cx="1120775"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32">
            <a:extLst>
              <a:ext uri="{FF2B5EF4-FFF2-40B4-BE49-F238E27FC236}">
                <a16:creationId xmlns:a16="http://schemas.microsoft.com/office/drawing/2014/main" id="{8055CD75-395E-4607-BF2F-F4A852DA5128}"/>
              </a:ext>
            </a:extLst>
          </p:cNvPr>
          <p:cNvGrpSpPr>
            <a:grpSpLocks/>
          </p:cNvGrpSpPr>
          <p:nvPr/>
        </p:nvGrpSpPr>
        <p:grpSpPr bwMode="auto">
          <a:xfrm>
            <a:off x="5869938" y="7569552"/>
            <a:ext cx="533400" cy="609600"/>
            <a:chOff x="3072" y="2832"/>
            <a:chExt cx="336" cy="384"/>
          </a:xfrm>
        </p:grpSpPr>
        <p:sp>
          <p:nvSpPr>
            <p:cNvPr id="97" name="Rectangle 33">
              <a:extLst>
                <a:ext uri="{FF2B5EF4-FFF2-40B4-BE49-F238E27FC236}">
                  <a16:creationId xmlns:a16="http://schemas.microsoft.com/office/drawing/2014/main" id="{C0CF61C3-8704-4F36-9B31-65D0D76F79DC}"/>
                </a:ext>
              </a:extLst>
            </p:cNvPr>
            <p:cNvSpPr>
              <a:spLocks noChangeArrowheads="1"/>
            </p:cNvSpPr>
            <p:nvPr/>
          </p:nvSpPr>
          <p:spPr bwMode="auto">
            <a:xfrm>
              <a:off x="3072" y="2880"/>
              <a:ext cx="144" cy="336"/>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Freeform 34">
              <a:extLst>
                <a:ext uri="{FF2B5EF4-FFF2-40B4-BE49-F238E27FC236}">
                  <a16:creationId xmlns:a16="http://schemas.microsoft.com/office/drawing/2014/main" id="{FC779ACB-5D97-42F0-B8A3-12050507CBF1}"/>
                </a:ext>
              </a:extLst>
            </p:cNvPr>
            <p:cNvSpPr>
              <a:spLocks/>
            </p:cNvSpPr>
            <p:nvPr/>
          </p:nvSpPr>
          <p:spPr bwMode="auto">
            <a:xfrm>
              <a:off x="3072" y="2832"/>
              <a:ext cx="336" cy="48"/>
            </a:xfrm>
            <a:custGeom>
              <a:avLst/>
              <a:gdLst>
                <a:gd name="T0" fmla="*/ 0 w 336"/>
                <a:gd name="T1" fmla="*/ 48 h 48"/>
                <a:gd name="T2" fmla="*/ 192 w 336"/>
                <a:gd name="T3" fmla="*/ 0 h 48"/>
                <a:gd name="T4" fmla="*/ 336 w 336"/>
                <a:gd name="T5" fmla="*/ 0 h 48"/>
                <a:gd name="T6" fmla="*/ 144 w 336"/>
                <a:gd name="T7" fmla="*/ 48 h 48"/>
                <a:gd name="T8" fmla="*/ 0 w 336"/>
                <a:gd name="T9" fmla="*/ 48 h 48"/>
              </a:gdLst>
              <a:ahLst/>
              <a:cxnLst>
                <a:cxn ang="0">
                  <a:pos x="T0" y="T1"/>
                </a:cxn>
                <a:cxn ang="0">
                  <a:pos x="T2" y="T3"/>
                </a:cxn>
                <a:cxn ang="0">
                  <a:pos x="T4" y="T5"/>
                </a:cxn>
                <a:cxn ang="0">
                  <a:pos x="T6" y="T7"/>
                </a:cxn>
                <a:cxn ang="0">
                  <a:pos x="T8" y="T9"/>
                </a:cxn>
              </a:cxnLst>
              <a:rect l="0" t="0" r="r" b="b"/>
              <a:pathLst>
                <a:path w="336" h="48">
                  <a:moveTo>
                    <a:pt x="0" y="48"/>
                  </a:moveTo>
                  <a:lnTo>
                    <a:pt x="192" y="0"/>
                  </a:lnTo>
                  <a:lnTo>
                    <a:pt x="336" y="0"/>
                  </a:lnTo>
                  <a:lnTo>
                    <a:pt x="144" y="48"/>
                  </a:lnTo>
                  <a:lnTo>
                    <a:pt x="0" y="48"/>
                  </a:lnTo>
                  <a:close/>
                </a:path>
              </a:pathLst>
            </a:custGeom>
            <a:gradFill rotWithShape="1">
              <a:gsLst>
                <a:gs pos="0">
                  <a:schemeClr val="bg2"/>
                </a:gs>
                <a:gs pos="100000">
                  <a:schemeClr val="bg2">
                    <a:gamma/>
                    <a:shade val="0"/>
                    <a:invGamma/>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Freeform 35">
              <a:extLst>
                <a:ext uri="{FF2B5EF4-FFF2-40B4-BE49-F238E27FC236}">
                  <a16:creationId xmlns:a16="http://schemas.microsoft.com/office/drawing/2014/main" id="{B2645D6F-D387-4D0D-9D0B-878994D995E6}"/>
                </a:ext>
              </a:extLst>
            </p:cNvPr>
            <p:cNvSpPr>
              <a:spLocks/>
            </p:cNvSpPr>
            <p:nvPr/>
          </p:nvSpPr>
          <p:spPr bwMode="auto">
            <a:xfrm>
              <a:off x="3216" y="2832"/>
              <a:ext cx="192" cy="384"/>
            </a:xfrm>
            <a:custGeom>
              <a:avLst/>
              <a:gdLst>
                <a:gd name="T0" fmla="*/ 192 w 192"/>
                <a:gd name="T1" fmla="*/ 0 h 384"/>
                <a:gd name="T2" fmla="*/ 192 w 192"/>
                <a:gd name="T3" fmla="*/ 310 h 384"/>
                <a:gd name="T4" fmla="*/ 0 w 192"/>
                <a:gd name="T5" fmla="*/ 384 h 384"/>
                <a:gd name="T6" fmla="*/ 0 w 192"/>
                <a:gd name="T7" fmla="*/ 48 h 384"/>
                <a:gd name="T8" fmla="*/ 192 w 192"/>
                <a:gd name="T9" fmla="*/ 0 h 384"/>
              </a:gdLst>
              <a:ahLst/>
              <a:cxnLst>
                <a:cxn ang="0">
                  <a:pos x="T0" y="T1"/>
                </a:cxn>
                <a:cxn ang="0">
                  <a:pos x="T2" y="T3"/>
                </a:cxn>
                <a:cxn ang="0">
                  <a:pos x="T4" y="T5"/>
                </a:cxn>
                <a:cxn ang="0">
                  <a:pos x="T6" y="T7"/>
                </a:cxn>
                <a:cxn ang="0">
                  <a:pos x="T8" y="T9"/>
                </a:cxn>
              </a:cxnLst>
              <a:rect l="0" t="0" r="r" b="b"/>
              <a:pathLst>
                <a:path w="192" h="384">
                  <a:moveTo>
                    <a:pt x="192" y="0"/>
                  </a:moveTo>
                  <a:lnTo>
                    <a:pt x="192" y="310"/>
                  </a:lnTo>
                  <a:lnTo>
                    <a:pt x="0" y="384"/>
                  </a:lnTo>
                  <a:lnTo>
                    <a:pt x="0" y="48"/>
                  </a:lnTo>
                  <a:lnTo>
                    <a:pt x="192" y="0"/>
                  </a:lnTo>
                  <a:close/>
                </a:path>
              </a:pathLst>
            </a:custGeom>
            <a:gradFill rotWithShape="1">
              <a:gsLst>
                <a:gs pos="0">
                  <a:schemeClr val="bg2"/>
                </a:gs>
                <a:gs pos="100000">
                  <a:schemeClr val="bg2">
                    <a:gamma/>
                    <a:shade val="0"/>
                    <a:invGamma/>
                  </a:schemeClr>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0" name="Text Box 36">
            <a:extLst>
              <a:ext uri="{FF2B5EF4-FFF2-40B4-BE49-F238E27FC236}">
                <a16:creationId xmlns:a16="http://schemas.microsoft.com/office/drawing/2014/main" id="{4305945C-1852-44AB-A227-25CC6DA85456}"/>
              </a:ext>
            </a:extLst>
          </p:cNvPr>
          <p:cNvSpPr txBox="1">
            <a:spLocks noChangeArrowheads="1"/>
          </p:cNvSpPr>
          <p:nvPr/>
        </p:nvSpPr>
        <p:spPr bwMode="auto">
          <a:xfrm>
            <a:off x="5674141" y="9360648"/>
            <a:ext cx="2403160" cy="584775"/>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a:latin typeface="Calibri" panose="020F0502020204030204" pitchFamily="34" charset="0"/>
              </a:rPr>
              <a:t>(Có lõi sắt)</a:t>
            </a:r>
          </a:p>
        </p:txBody>
      </p:sp>
      <p:sp>
        <p:nvSpPr>
          <p:cNvPr id="101" name="Text Box 201">
            <a:extLst>
              <a:ext uri="{FF2B5EF4-FFF2-40B4-BE49-F238E27FC236}">
                <a16:creationId xmlns:a16="http://schemas.microsoft.com/office/drawing/2014/main" id="{DA05B07F-E93B-4E28-8C34-4CF68D1BEA01}"/>
              </a:ext>
            </a:extLst>
          </p:cNvPr>
          <p:cNvSpPr txBox="1"/>
          <p:nvPr/>
        </p:nvSpPr>
        <p:spPr>
          <a:xfrm>
            <a:off x="1005149" y="1571620"/>
            <a:ext cx="7072152" cy="646331"/>
          </a:xfrm>
          <a:prstGeom prst="rect">
            <a:avLst/>
          </a:prstGeom>
          <a:noFill/>
          <a:ln w="9525">
            <a:noFill/>
          </a:ln>
        </p:spPr>
        <p:txBody>
          <a:bodyPr wrap="square">
            <a:spAutoFit/>
          </a:bodyPr>
          <a:lstStyle/>
          <a:p>
            <a:pPr>
              <a:spcBef>
                <a:spcPct val="50000"/>
              </a:spcBef>
            </a:pPr>
            <a:r>
              <a:rPr lang="en-US" altLang="en-US" sz="3600">
                <a:solidFill>
                  <a:srgbClr val="0000CC"/>
                </a:solidFill>
              </a:rPr>
              <a:t>a, Bố trí thí nghiệm như hình 25.1</a:t>
            </a:r>
          </a:p>
        </p:txBody>
      </p:sp>
      <p:sp>
        <p:nvSpPr>
          <p:cNvPr id="55" name="TextBox 54">
            <a:extLst>
              <a:ext uri="{FF2B5EF4-FFF2-40B4-BE49-F238E27FC236}">
                <a16:creationId xmlns:a16="http://schemas.microsoft.com/office/drawing/2014/main" id="{24917999-B81D-4590-963E-111B90FD00BB}"/>
              </a:ext>
            </a:extLst>
          </p:cNvPr>
          <p:cNvSpPr txBox="1"/>
          <p:nvPr/>
        </p:nvSpPr>
        <p:spPr>
          <a:xfrm>
            <a:off x="10863270" y="5276909"/>
            <a:ext cx="6149800" cy="1754326"/>
          </a:xfrm>
          <a:prstGeom prst="rect">
            <a:avLst/>
          </a:prstGeom>
          <a:solidFill>
            <a:schemeClr val="bg1"/>
          </a:solidFill>
        </p:spPr>
        <p:txBody>
          <a:bodyPr wrap="square" rtlCol="0">
            <a:spAutoFit/>
          </a:bodyPr>
          <a:lstStyle/>
          <a:p>
            <a:pPr algn="just"/>
            <a:r>
              <a:rPr lang="en-US" sz="3600" b="1" err="1">
                <a:solidFill>
                  <a:schemeClr val="tx1">
                    <a:lumMod val="50000"/>
                  </a:schemeClr>
                </a:solidFill>
                <a:cs typeface="Times New Roman" panose="02020603050405020304" pitchFamily="18" charset="0"/>
              </a:rPr>
              <a:t>Nhận </a:t>
            </a:r>
            <a:r>
              <a:rPr lang="en-US" sz="3600" b="1">
                <a:solidFill>
                  <a:schemeClr val="tx1">
                    <a:lumMod val="50000"/>
                  </a:schemeClr>
                </a:solidFill>
                <a:cs typeface="Times New Roman" panose="02020603050405020304" pitchFamily="18" charset="0"/>
              </a:rPr>
              <a:t>xét 1: </a:t>
            </a:r>
            <a:r>
              <a:rPr lang="en-US" sz="3600" dirty="0" err="1">
                <a:solidFill>
                  <a:schemeClr val="tx1">
                    <a:lumMod val="50000"/>
                  </a:schemeClr>
                </a:solidFill>
                <a:cs typeface="Times New Roman" panose="02020603050405020304" pitchFamily="18" charset="0"/>
              </a:rPr>
              <a:t>Lõi</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sắt</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hoặc</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lõi</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thép</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làm</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tăng</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tác</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dụng</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từ</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của</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ống</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dây</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có</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dòng</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điện</a:t>
            </a:r>
            <a:r>
              <a:rPr lang="en-US" sz="3600" dirty="0">
                <a:solidFill>
                  <a:schemeClr val="tx1">
                    <a:lumMod val="50000"/>
                  </a:schemeClr>
                </a:solidFill>
                <a:cs typeface="Times New Roman" panose="02020603050405020304" pitchFamily="18" charset="0"/>
              </a:rPr>
              <a:t> </a:t>
            </a:r>
            <a:r>
              <a:rPr lang="en-US" sz="3600" dirty="0" err="1">
                <a:solidFill>
                  <a:schemeClr val="tx1">
                    <a:lumMod val="50000"/>
                  </a:schemeClr>
                </a:solidFill>
                <a:cs typeface="Times New Roman" panose="02020603050405020304" pitchFamily="18" charset="0"/>
              </a:rPr>
              <a:t>chạy</a:t>
            </a:r>
            <a:r>
              <a:rPr lang="en-US" sz="3600" dirty="0">
                <a:solidFill>
                  <a:schemeClr val="tx1">
                    <a:lumMod val="50000"/>
                  </a:schemeClr>
                </a:solidFill>
                <a:cs typeface="Times New Roman" panose="02020603050405020304" pitchFamily="18" charset="0"/>
              </a:rPr>
              <a:t> qua.</a:t>
            </a:r>
          </a:p>
        </p:txBody>
      </p:sp>
      <p:sp>
        <p:nvSpPr>
          <p:cNvPr id="56" name="Text Box 198">
            <a:extLst>
              <a:ext uri="{FF2B5EF4-FFF2-40B4-BE49-F238E27FC236}">
                <a16:creationId xmlns:a16="http://schemas.microsoft.com/office/drawing/2014/main" id="{8E036A20-0548-477E-8F18-12A000A0262C}"/>
              </a:ext>
            </a:extLst>
          </p:cNvPr>
          <p:cNvSpPr txBox="1"/>
          <p:nvPr/>
        </p:nvSpPr>
        <p:spPr>
          <a:xfrm>
            <a:off x="533399" y="93754"/>
            <a:ext cx="8713343" cy="830997"/>
          </a:xfrm>
          <a:prstGeom prst="rect">
            <a:avLst/>
          </a:prstGeom>
          <a:noFill/>
          <a:ln w="9525">
            <a:noFill/>
          </a:ln>
        </p:spPr>
        <p:txBody>
          <a:bodyPr wrap="square">
            <a:spAutoFit/>
          </a:bodyPr>
          <a:lstStyle/>
          <a:p>
            <a:pPr>
              <a:spcBef>
                <a:spcPct val="50000"/>
              </a:spcBef>
            </a:pPr>
            <a:r>
              <a:rPr lang="en-US" altLang="en-US" sz="4800" b="1" u="sng">
                <a:solidFill>
                  <a:srgbClr val="04345C"/>
                </a:solidFill>
              </a:rPr>
              <a:t>I. SỰ NHIỄM TỪ CỦA SẮT, THÉP</a:t>
            </a:r>
          </a:p>
        </p:txBody>
      </p:sp>
    </p:spTree>
    <p:extLst>
      <p:ext uri="{BB962C8B-B14F-4D97-AF65-F5344CB8AC3E}">
        <p14:creationId xmlns:p14="http://schemas.microsoft.com/office/powerpoint/2010/main" val="32624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2447</Words>
  <Application>Microsoft Office PowerPoint</Application>
  <PresentationFormat>Custom</PresentationFormat>
  <Paragraphs>299</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Josefin Sans Regular</vt:lpstr>
      <vt:lpstr>Calibri</vt:lpstr>
      <vt:lpstr>Josefin Sans Regular Bold</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Thiết kế và Công nghệ</dc:title>
  <dc:creator>Admin</dc:creator>
  <cp:lastModifiedBy>Đỗ Hùng</cp:lastModifiedBy>
  <cp:revision>34</cp:revision>
  <dcterms:created xsi:type="dcterms:W3CDTF">2006-08-16T00:00:00Z</dcterms:created>
  <dcterms:modified xsi:type="dcterms:W3CDTF">2021-12-24T06:17:46Z</dcterms:modified>
  <dc:identifier>DAEqLRB63Dk</dc:identifier>
</cp:coreProperties>
</file>